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48"/>
  </p:notesMasterIdLst>
  <p:handoutMasterIdLst>
    <p:handoutMasterId r:id="rId49"/>
  </p:handoutMasterIdLst>
  <p:sldIdLst>
    <p:sldId id="534" r:id="rId3"/>
    <p:sldId id="535" r:id="rId4"/>
    <p:sldId id="455" r:id="rId5"/>
    <p:sldId id="515" r:id="rId6"/>
    <p:sldId id="492" r:id="rId7"/>
    <p:sldId id="512" r:id="rId8"/>
    <p:sldId id="490" r:id="rId9"/>
    <p:sldId id="494" r:id="rId10"/>
    <p:sldId id="501" r:id="rId11"/>
    <p:sldId id="513" r:id="rId12"/>
    <p:sldId id="511" r:id="rId13"/>
    <p:sldId id="495" r:id="rId14"/>
    <p:sldId id="496" r:id="rId15"/>
    <p:sldId id="543" r:id="rId16"/>
    <p:sldId id="536" r:id="rId17"/>
    <p:sldId id="537" r:id="rId18"/>
    <p:sldId id="538" r:id="rId19"/>
    <p:sldId id="539" r:id="rId20"/>
    <p:sldId id="540" r:id="rId21"/>
    <p:sldId id="542" r:id="rId22"/>
    <p:sldId id="544" r:id="rId23"/>
    <p:sldId id="547" r:id="rId24"/>
    <p:sldId id="545" r:id="rId25"/>
    <p:sldId id="546" r:id="rId26"/>
    <p:sldId id="554" r:id="rId27"/>
    <p:sldId id="556" r:id="rId28"/>
    <p:sldId id="557" r:id="rId29"/>
    <p:sldId id="558" r:id="rId30"/>
    <p:sldId id="559" r:id="rId31"/>
    <p:sldId id="560" r:id="rId32"/>
    <p:sldId id="561" r:id="rId33"/>
    <p:sldId id="548" r:id="rId34"/>
    <p:sldId id="549" r:id="rId35"/>
    <p:sldId id="552" r:id="rId36"/>
    <p:sldId id="553" r:id="rId37"/>
    <p:sldId id="518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31" r:id="rId46"/>
    <p:sldId id="533" r:id="rId4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73763"/>
    <a:srgbClr val="4F81BD"/>
    <a:srgbClr val="0085AD"/>
    <a:srgbClr val="31859C"/>
    <a:srgbClr val="CC99FF"/>
    <a:srgbClr val="AAACB6"/>
    <a:srgbClr val="7FC3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4" autoAdjust="0"/>
    <p:restoredTop sz="95558" autoAdjust="0"/>
  </p:normalViewPr>
  <p:slideViewPr>
    <p:cSldViewPr snapToGrid="0">
      <p:cViewPr>
        <p:scale>
          <a:sx n="62" d="100"/>
          <a:sy n="62" d="100"/>
        </p:scale>
        <p:origin x="-172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598" y="-10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eg"/><Relationship Id="rId4" Type="http://schemas.openxmlformats.org/officeDocument/2006/relationships/image" Target="../media/image1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eg"/><Relationship Id="rId4" Type="http://schemas.openxmlformats.org/officeDocument/2006/relationships/image" Target="../media/image1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2581E-27A9-41DB-9289-A89187BC845E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DE371991-4256-4E22-888B-C1BC45270934}">
      <dgm:prSet phldrT="[Text]" custT="1"/>
      <dgm:spPr/>
      <dgm:t>
        <a:bodyPr/>
        <a:lstStyle/>
        <a:p>
          <a:r>
            <a:rPr lang="en-US" sz="1800" b="1" dirty="0" smtClean="0">
              <a:latin typeface="Arial Unicode MS" pitchFamily="34" charset="-128"/>
            </a:rPr>
            <a:t>FlowTracker</a:t>
          </a:r>
          <a:r>
            <a:rPr lang="en-US" sz="1800" dirty="0" smtClean="0">
              <a:latin typeface="Arial Unicode MS" pitchFamily="34" charset="-128"/>
            </a:rPr>
            <a:t> </a:t>
          </a:r>
        </a:p>
        <a:p>
          <a:r>
            <a:rPr lang="en-US" sz="1500" dirty="0" smtClean="0">
              <a:latin typeface="Arial Unicode MS" pitchFamily="34" charset="-128"/>
            </a:rPr>
            <a:t>Instantaneous </a:t>
          </a:r>
          <a:r>
            <a:rPr lang="en-US" sz="1500" u="sng" dirty="0" smtClean="0">
              <a:latin typeface="Arial Unicode MS" pitchFamily="34" charset="-128"/>
            </a:rPr>
            <a:t>point</a:t>
          </a:r>
          <a:r>
            <a:rPr lang="en-US" sz="1500" dirty="0" smtClean="0">
              <a:latin typeface="Arial Unicode MS" pitchFamily="34" charset="-128"/>
            </a:rPr>
            <a:t> velocity/discharge measurement by traditional wading gauging</a:t>
          </a:r>
          <a:endParaRPr lang="en-GB" sz="1500" dirty="0"/>
        </a:p>
      </dgm:t>
    </dgm:pt>
    <dgm:pt modelId="{04F841D4-71DE-4712-9270-BCDB89BA60AE}" type="parTrans" cxnId="{CB537C4E-6A5C-4492-8409-324BA860DD79}">
      <dgm:prSet/>
      <dgm:spPr/>
      <dgm:t>
        <a:bodyPr/>
        <a:lstStyle/>
        <a:p>
          <a:endParaRPr lang="en-GB"/>
        </a:p>
      </dgm:t>
    </dgm:pt>
    <dgm:pt modelId="{AD503C83-99CF-47C9-BEBF-0D0C4C64FD28}" type="sibTrans" cxnId="{CB537C4E-6A5C-4492-8409-324BA860DD79}">
      <dgm:prSet/>
      <dgm:spPr/>
      <dgm:t>
        <a:bodyPr/>
        <a:lstStyle/>
        <a:p>
          <a:endParaRPr lang="en-GB"/>
        </a:p>
      </dgm:t>
    </dgm:pt>
    <dgm:pt modelId="{8F463AA4-8610-4454-8A2B-9C1177B47219}">
      <dgm:prSet phldrT="[Text]" custT="1"/>
      <dgm:spPr/>
      <dgm:t>
        <a:bodyPr/>
        <a:lstStyle/>
        <a:p>
          <a:r>
            <a:rPr lang="en-US" sz="1800" b="1" dirty="0" smtClean="0">
              <a:latin typeface="Arial Unicode MS" pitchFamily="34" charset="-128"/>
            </a:rPr>
            <a:t>RiverSurveyo</a:t>
          </a:r>
          <a:r>
            <a:rPr lang="en-US" sz="1800" dirty="0" smtClean="0">
              <a:latin typeface="Arial Unicode MS" pitchFamily="34" charset="-128"/>
            </a:rPr>
            <a:t>r &amp; </a:t>
          </a:r>
          <a:r>
            <a:rPr lang="en-US" sz="1800" b="1" dirty="0" smtClean="0">
              <a:latin typeface="Arial Unicode MS" pitchFamily="34" charset="-128"/>
            </a:rPr>
            <a:t>HydroSurveyor</a:t>
          </a:r>
        </a:p>
        <a:p>
          <a:r>
            <a:rPr lang="en-US" sz="1500" dirty="0" smtClean="0">
              <a:latin typeface="Arial Unicode MS" pitchFamily="34" charset="-128"/>
            </a:rPr>
            <a:t>Instantaneous discharge measurement with velocity </a:t>
          </a:r>
          <a:r>
            <a:rPr lang="en-US" sz="1500" u="sng" dirty="0" smtClean="0">
              <a:latin typeface="Arial Unicode MS" pitchFamily="34" charset="-128"/>
            </a:rPr>
            <a:t>profiles</a:t>
          </a:r>
          <a:r>
            <a:rPr lang="en-US" sz="1500" u="none" dirty="0" smtClean="0">
              <a:latin typeface="Arial Unicode MS" pitchFamily="34" charset="-128"/>
            </a:rPr>
            <a:t> (ADP/ADCP) and channel bathymetry</a:t>
          </a:r>
          <a:endParaRPr lang="en-GB" sz="1500" u="none" dirty="0"/>
        </a:p>
      </dgm:t>
    </dgm:pt>
    <dgm:pt modelId="{14D90B92-B28D-4CFE-A1B6-21416BBFEA27}" type="parTrans" cxnId="{4BD10EA8-47B5-4224-81B4-233AC9D99F68}">
      <dgm:prSet/>
      <dgm:spPr/>
      <dgm:t>
        <a:bodyPr/>
        <a:lstStyle/>
        <a:p>
          <a:endParaRPr lang="en-GB"/>
        </a:p>
      </dgm:t>
    </dgm:pt>
    <dgm:pt modelId="{52CCB6FC-123A-434A-AE57-2F01A3B2F4FC}" type="sibTrans" cxnId="{4BD10EA8-47B5-4224-81B4-233AC9D99F68}">
      <dgm:prSet/>
      <dgm:spPr/>
      <dgm:t>
        <a:bodyPr/>
        <a:lstStyle/>
        <a:p>
          <a:endParaRPr lang="en-GB"/>
        </a:p>
      </dgm:t>
    </dgm:pt>
    <dgm:pt modelId="{2CD0AA01-3FE4-40F7-9D2E-FE2F52068B53}">
      <dgm:prSet phldrT="[Text]" custT="1"/>
      <dgm:spPr>
        <a:solidFill>
          <a:srgbClr val="0D739C"/>
        </a:solidFill>
      </dgm:spPr>
      <dgm:t>
        <a:bodyPr/>
        <a:lstStyle/>
        <a:p>
          <a:r>
            <a:rPr lang="en-US" sz="1800" b="1" dirty="0" smtClean="0">
              <a:latin typeface="Arial Unicode MS" pitchFamily="34" charset="-128"/>
            </a:rPr>
            <a:t>Argonaut/IQ</a:t>
          </a:r>
        </a:p>
        <a:p>
          <a:r>
            <a:rPr lang="en-US" sz="1500" dirty="0" smtClean="0">
              <a:latin typeface="Arial Unicode MS" pitchFamily="34" charset="-128"/>
            </a:rPr>
            <a:t>Permanent or semi-permanent </a:t>
          </a:r>
          <a:r>
            <a:rPr lang="en-US" sz="1500" u="sng" dirty="0" smtClean="0">
              <a:latin typeface="Arial Unicode MS" pitchFamily="34" charset="-128"/>
            </a:rPr>
            <a:t>continuous</a:t>
          </a:r>
          <a:r>
            <a:rPr lang="en-US" sz="1500" dirty="0" smtClean="0">
              <a:latin typeface="Arial Unicode MS" pitchFamily="34" charset="-128"/>
            </a:rPr>
            <a:t> velocity/discharge measurement.  Channel edge (side looker) or bed mounted (up looker)</a:t>
          </a:r>
          <a:endParaRPr lang="en-GB" sz="1500" dirty="0"/>
        </a:p>
      </dgm:t>
    </dgm:pt>
    <dgm:pt modelId="{96CDADAC-EAD6-4731-9E7C-969C5DC6BC53}" type="parTrans" cxnId="{34FE68BA-650F-457F-BEC1-B09508C95898}">
      <dgm:prSet/>
      <dgm:spPr/>
      <dgm:t>
        <a:bodyPr/>
        <a:lstStyle/>
        <a:p>
          <a:endParaRPr lang="en-GB"/>
        </a:p>
      </dgm:t>
    </dgm:pt>
    <dgm:pt modelId="{EA8FAA4E-7C0B-4597-B785-E891FC1671DC}" type="sibTrans" cxnId="{34FE68BA-650F-457F-BEC1-B09508C95898}">
      <dgm:prSet/>
      <dgm:spPr/>
      <dgm:t>
        <a:bodyPr/>
        <a:lstStyle/>
        <a:p>
          <a:endParaRPr lang="en-GB"/>
        </a:p>
      </dgm:t>
    </dgm:pt>
    <dgm:pt modelId="{71C8617B-33A7-4FEB-85CD-3B6591A3FDCB}" type="pres">
      <dgm:prSet presAssocID="{1E32581E-27A9-41DB-9289-A89187BC845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BBC202E5-13D3-46D9-BEF4-3BD6962DDE42}" type="pres">
      <dgm:prSet presAssocID="{1E32581E-27A9-41DB-9289-A89187BC845E}" presName="Name1" presStyleCnt="0"/>
      <dgm:spPr/>
    </dgm:pt>
    <dgm:pt modelId="{F1848546-042E-4BF4-B110-E3F54971DDFF}" type="pres">
      <dgm:prSet presAssocID="{1E32581E-27A9-41DB-9289-A89187BC845E}" presName="cycle" presStyleCnt="0"/>
      <dgm:spPr/>
    </dgm:pt>
    <dgm:pt modelId="{F124877D-B617-4A18-8498-36F804FA13B6}" type="pres">
      <dgm:prSet presAssocID="{1E32581E-27A9-41DB-9289-A89187BC845E}" presName="srcNode" presStyleLbl="node1" presStyleIdx="0" presStyleCnt="3"/>
      <dgm:spPr/>
    </dgm:pt>
    <dgm:pt modelId="{E955CC18-2822-4B98-9F86-5DC6882D8CFF}" type="pres">
      <dgm:prSet presAssocID="{1E32581E-27A9-41DB-9289-A89187BC845E}" presName="conn" presStyleLbl="parChTrans1D2" presStyleIdx="0" presStyleCnt="1"/>
      <dgm:spPr/>
      <dgm:t>
        <a:bodyPr/>
        <a:lstStyle/>
        <a:p>
          <a:endParaRPr lang="en-GB"/>
        </a:p>
      </dgm:t>
    </dgm:pt>
    <dgm:pt modelId="{221AB602-0AA8-4112-8298-84212364EA78}" type="pres">
      <dgm:prSet presAssocID="{1E32581E-27A9-41DB-9289-A89187BC845E}" presName="extraNode" presStyleLbl="node1" presStyleIdx="0" presStyleCnt="3"/>
      <dgm:spPr/>
    </dgm:pt>
    <dgm:pt modelId="{858E9EFA-936A-4EA0-858A-A75B0006E10E}" type="pres">
      <dgm:prSet presAssocID="{1E32581E-27A9-41DB-9289-A89187BC845E}" presName="dstNode" presStyleLbl="node1" presStyleIdx="0" presStyleCnt="3"/>
      <dgm:spPr/>
    </dgm:pt>
    <dgm:pt modelId="{416E2D8E-ADC5-48CD-B56F-4165B5B203CA}" type="pres">
      <dgm:prSet presAssocID="{DE371991-4256-4E22-888B-C1BC4527093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091A0EC-EED9-4EF8-B11D-DDB1CA758256}" type="pres">
      <dgm:prSet presAssocID="{DE371991-4256-4E22-888B-C1BC45270934}" presName="accent_1" presStyleCnt="0"/>
      <dgm:spPr/>
    </dgm:pt>
    <dgm:pt modelId="{CCCCB343-9D6F-4301-A9D6-4A28814AFFCC}" type="pres">
      <dgm:prSet presAssocID="{DE371991-4256-4E22-888B-C1BC45270934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ABF8B97-1C43-4B05-921A-E4487A93551E}" type="pres">
      <dgm:prSet presAssocID="{8F463AA4-8610-4454-8A2B-9C1177B47219}" presName="text_2" presStyleLbl="node1" presStyleIdx="1" presStyleCnt="3" custLinFactNeighborX="-1498" custLinFactNeighborY="-13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3F28A9-C1F4-499A-B360-2CB372D5193E}" type="pres">
      <dgm:prSet presAssocID="{8F463AA4-8610-4454-8A2B-9C1177B47219}" presName="accent_2" presStyleCnt="0"/>
      <dgm:spPr/>
    </dgm:pt>
    <dgm:pt modelId="{85DFC4DF-E276-4FE4-8870-211AC72558C4}" type="pres">
      <dgm:prSet presAssocID="{8F463AA4-8610-4454-8A2B-9C1177B47219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4A700C8-744D-4906-A6B8-76183DBBFB5C}" type="pres">
      <dgm:prSet presAssocID="{2CD0AA01-3FE4-40F7-9D2E-FE2F52068B5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FEF25B-A6F5-40D1-B608-BC083D13D473}" type="pres">
      <dgm:prSet presAssocID="{2CD0AA01-3FE4-40F7-9D2E-FE2F52068B53}" presName="accent_3" presStyleCnt="0"/>
      <dgm:spPr/>
    </dgm:pt>
    <dgm:pt modelId="{5F9179B8-CBB1-469E-8C1B-47453EF07AB9}" type="pres">
      <dgm:prSet presAssocID="{2CD0AA01-3FE4-40F7-9D2E-FE2F52068B53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E12AD9E-786D-4B3C-BA2D-B1D099DC323A}" type="presOf" srcId="{AD503C83-99CF-47C9-BEBF-0D0C4C64FD28}" destId="{E955CC18-2822-4B98-9F86-5DC6882D8CFF}" srcOrd="0" destOrd="0" presId="urn:microsoft.com/office/officeart/2008/layout/VerticalCurvedList"/>
    <dgm:cxn modelId="{34FE68BA-650F-457F-BEC1-B09508C95898}" srcId="{1E32581E-27A9-41DB-9289-A89187BC845E}" destId="{2CD0AA01-3FE4-40F7-9D2E-FE2F52068B53}" srcOrd="2" destOrd="0" parTransId="{96CDADAC-EAD6-4731-9E7C-969C5DC6BC53}" sibTransId="{EA8FAA4E-7C0B-4597-B785-E891FC1671DC}"/>
    <dgm:cxn modelId="{3C8498ED-D2ED-4A31-9688-3A6105A50C45}" type="presOf" srcId="{DE371991-4256-4E22-888B-C1BC45270934}" destId="{416E2D8E-ADC5-48CD-B56F-4165B5B203CA}" srcOrd="0" destOrd="0" presId="urn:microsoft.com/office/officeart/2008/layout/VerticalCurvedList"/>
    <dgm:cxn modelId="{CB537C4E-6A5C-4492-8409-324BA860DD79}" srcId="{1E32581E-27A9-41DB-9289-A89187BC845E}" destId="{DE371991-4256-4E22-888B-C1BC45270934}" srcOrd="0" destOrd="0" parTransId="{04F841D4-71DE-4712-9270-BCDB89BA60AE}" sibTransId="{AD503C83-99CF-47C9-BEBF-0D0C4C64FD28}"/>
    <dgm:cxn modelId="{28ED9F44-0FB3-463B-B154-93AD90957FCE}" type="presOf" srcId="{8F463AA4-8610-4454-8A2B-9C1177B47219}" destId="{CABF8B97-1C43-4B05-921A-E4487A93551E}" srcOrd="0" destOrd="0" presId="urn:microsoft.com/office/officeart/2008/layout/VerticalCurvedList"/>
    <dgm:cxn modelId="{7E9B99FF-E018-4FB8-AE84-551962851061}" type="presOf" srcId="{1E32581E-27A9-41DB-9289-A89187BC845E}" destId="{71C8617B-33A7-4FEB-85CD-3B6591A3FDCB}" srcOrd="0" destOrd="0" presId="urn:microsoft.com/office/officeart/2008/layout/VerticalCurvedList"/>
    <dgm:cxn modelId="{121BE212-DC47-4EFD-BAE3-920E40498A2A}" type="presOf" srcId="{2CD0AA01-3FE4-40F7-9D2E-FE2F52068B53}" destId="{E4A700C8-744D-4906-A6B8-76183DBBFB5C}" srcOrd="0" destOrd="0" presId="urn:microsoft.com/office/officeart/2008/layout/VerticalCurvedList"/>
    <dgm:cxn modelId="{4BD10EA8-47B5-4224-81B4-233AC9D99F68}" srcId="{1E32581E-27A9-41DB-9289-A89187BC845E}" destId="{8F463AA4-8610-4454-8A2B-9C1177B47219}" srcOrd="1" destOrd="0" parTransId="{14D90B92-B28D-4CFE-A1B6-21416BBFEA27}" sibTransId="{52CCB6FC-123A-434A-AE57-2F01A3B2F4FC}"/>
    <dgm:cxn modelId="{2151D92F-64B7-4E49-AD8A-D9A542FF05A4}" type="presParOf" srcId="{71C8617B-33A7-4FEB-85CD-3B6591A3FDCB}" destId="{BBC202E5-13D3-46D9-BEF4-3BD6962DDE42}" srcOrd="0" destOrd="0" presId="urn:microsoft.com/office/officeart/2008/layout/VerticalCurvedList"/>
    <dgm:cxn modelId="{B3622ADF-A3BE-4625-92D0-4009CDB0D32E}" type="presParOf" srcId="{BBC202E5-13D3-46D9-BEF4-3BD6962DDE42}" destId="{F1848546-042E-4BF4-B110-E3F54971DDFF}" srcOrd="0" destOrd="0" presId="urn:microsoft.com/office/officeart/2008/layout/VerticalCurvedList"/>
    <dgm:cxn modelId="{7D20A3B3-7F45-4454-A7B0-E49BA28B3C73}" type="presParOf" srcId="{F1848546-042E-4BF4-B110-E3F54971DDFF}" destId="{F124877D-B617-4A18-8498-36F804FA13B6}" srcOrd="0" destOrd="0" presId="urn:microsoft.com/office/officeart/2008/layout/VerticalCurvedList"/>
    <dgm:cxn modelId="{7031867D-8F8E-455E-8C38-BBAC3F188EB6}" type="presParOf" srcId="{F1848546-042E-4BF4-B110-E3F54971DDFF}" destId="{E955CC18-2822-4B98-9F86-5DC6882D8CFF}" srcOrd="1" destOrd="0" presId="urn:microsoft.com/office/officeart/2008/layout/VerticalCurvedList"/>
    <dgm:cxn modelId="{227556F2-DC18-4A7B-85E2-AE600C39A268}" type="presParOf" srcId="{F1848546-042E-4BF4-B110-E3F54971DDFF}" destId="{221AB602-0AA8-4112-8298-84212364EA78}" srcOrd="2" destOrd="0" presId="urn:microsoft.com/office/officeart/2008/layout/VerticalCurvedList"/>
    <dgm:cxn modelId="{BCE9E72F-57A2-464D-AA7B-F76642577DC1}" type="presParOf" srcId="{F1848546-042E-4BF4-B110-E3F54971DDFF}" destId="{858E9EFA-936A-4EA0-858A-A75B0006E10E}" srcOrd="3" destOrd="0" presId="urn:microsoft.com/office/officeart/2008/layout/VerticalCurvedList"/>
    <dgm:cxn modelId="{7BCBB3E4-B37A-4962-8259-FACAD2588F2B}" type="presParOf" srcId="{BBC202E5-13D3-46D9-BEF4-3BD6962DDE42}" destId="{416E2D8E-ADC5-48CD-B56F-4165B5B203CA}" srcOrd="1" destOrd="0" presId="urn:microsoft.com/office/officeart/2008/layout/VerticalCurvedList"/>
    <dgm:cxn modelId="{96955854-E51A-4F36-8FB7-ED8E4ECDDDC4}" type="presParOf" srcId="{BBC202E5-13D3-46D9-BEF4-3BD6962DDE42}" destId="{B091A0EC-EED9-4EF8-B11D-DDB1CA758256}" srcOrd="2" destOrd="0" presId="urn:microsoft.com/office/officeart/2008/layout/VerticalCurvedList"/>
    <dgm:cxn modelId="{B0C5F6FA-CBA7-412B-ACD9-2E7DCDA5D8D8}" type="presParOf" srcId="{B091A0EC-EED9-4EF8-B11D-DDB1CA758256}" destId="{CCCCB343-9D6F-4301-A9D6-4A28814AFFCC}" srcOrd="0" destOrd="0" presId="urn:microsoft.com/office/officeart/2008/layout/VerticalCurvedList"/>
    <dgm:cxn modelId="{90B15929-C909-43DB-BD43-510BAAB0A4C1}" type="presParOf" srcId="{BBC202E5-13D3-46D9-BEF4-3BD6962DDE42}" destId="{CABF8B97-1C43-4B05-921A-E4487A93551E}" srcOrd="3" destOrd="0" presId="urn:microsoft.com/office/officeart/2008/layout/VerticalCurvedList"/>
    <dgm:cxn modelId="{AD589EE1-32C5-4D22-9892-5E63E2E90E97}" type="presParOf" srcId="{BBC202E5-13D3-46D9-BEF4-3BD6962DDE42}" destId="{6B3F28A9-C1F4-499A-B360-2CB372D5193E}" srcOrd="4" destOrd="0" presId="urn:microsoft.com/office/officeart/2008/layout/VerticalCurvedList"/>
    <dgm:cxn modelId="{1DE6594F-4795-471A-9A44-15D62F344A98}" type="presParOf" srcId="{6B3F28A9-C1F4-499A-B360-2CB372D5193E}" destId="{85DFC4DF-E276-4FE4-8870-211AC72558C4}" srcOrd="0" destOrd="0" presId="urn:microsoft.com/office/officeart/2008/layout/VerticalCurvedList"/>
    <dgm:cxn modelId="{3505A990-6C76-4E8E-BD22-9531A73C6B52}" type="presParOf" srcId="{BBC202E5-13D3-46D9-BEF4-3BD6962DDE42}" destId="{E4A700C8-744D-4906-A6B8-76183DBBFB5C}" srcOrd="5" destOrd="0" presId="urn:microsoft.com/office/officeart/2008/layout/VerticalCurvedList"/>
    <dgm:cxn modelId="{DF2D89BE-FEF0-4B82-8105-F6402BF06F50}" type="presParOf" srcId="{BBC202E5-13D3-46D9-BEF4-3BD6962DDE42}" destId="{E7FEF25B-A6F5-40D1-B608-BC083D13D473}" srcOrd="6" destOrd="0" presId="urn:microsoft.com/office/officeart/2008/layout/VerticalCurvedList"/>
    <dgm:cxn modelId="{380C0AE7-2EB8-44C4-BCDA-644494AD570E}" type="presParOf" srcId="{E7FEF25B-A6F5-40D1-B608-BC083D13D473}" destId="{5F9179B8-CBB1-469E-8C1B-47453EF07A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D8EA7B-10E5-4F8A-85AC-EB7C7674D01E}" type="doc">
      <dgm:prSet loTypeId="urn:microsoft.com/office/officeart/2009/3/layout/SpiralPicture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F93E9385-8967-4632-A51C-F6B964324875}">
      <dgm:prSet/>
      <dgm:spPr/>
      <dgm:t>
        <a:bodyPr/>
        <a:lstStyle/>
        <a:p>
          <a:r>
            <a:rPr lang="en-GB" dirty="0" smtClean="0"/>
            <a:t>proven</a:t>
          </a:r>
          <a:endParaRPr lang="en-GB" dirty="0"/>
        </a:p>
      </dgm:t>
    </dgm:pt>
    <dgm:pt modelId="{C1236633-58AC-47CF-9457-A9CF01F5A5FA}" type="parTrans" cxnId="{DDA8716F-D2B2-413A-8F77-63F9F0EC0CC5}">
      <dgm:prSet/>
      <dgm:spPr/>
      <dgm:t>
        <a:bodyPr/>
        <a:lstStyle/>
        <a:p>
          <a:endParaRPr lang="en-GB"/>
        </a:p>
      </dgm:t>
    </dgm:pt>
    <dgm:pt modelId="{7F4EF97B-05C5-45A1-BB1C-8174364FF9D6}" type="sibTrans" cxnId="{DDA8716F-D2B2-413A-8F77-63F9F0EC0CC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GB"/>
        </a:p>
      </dgm:t>
    </dgm:pt>
    <dgm:pt modelId="{CC83B5DB-F3B3-427C-A202-772A5AC27ACC}">
      <dgm:prSet/>
      <dgm:spPr/>
      <dgm:t>
        <a:bodyPr/>
        <a:lstStyle/>
        <a:p>
          <a:r>
            <a:rPr lang="en-GB" dirty="0" smtClean="0"/>
            <a:t>accurate</a:t>
          </a:r>
          <a:endParaRPr lang="en-GB" dirty="0"/>
        </a:p>
      </dgm:t>
    </dgm:pt>
    <dgm:pt modelId="{5CF078CE-4C68-412E-940A-62875142410B}" type="parTrans" cxnId="{18A2ED87-0BC5-4831-8CFC-DEA6A65F5E96}">
      <dgm:prSet/>
      <dgm:spPr/>
      <dgm:t>
        <a:bodyPr/>
        <a:lstStyle/>
        <a:p>
          <a:endParaRPr lang="en-GB"/>
        </a:p>
      </dgm:t>
    </dgm:pt>
    <dgm:pt modelId="{11B12B71-3A87-4794-AF26-2B9740682460}" type="sibTrans" cxnId="{18A2ED87-0BC5-4831-8CFC-DEA6A65F5E9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GB"/>
        </a:p>
      </dgm:t>
    </dgm:pt>
    <dgm:pt modelId="{20B94E64-0CDC-40E0-B7D5-3E1543A801BD}">
      <dgm:prSet/>
      <dgm:spPr/>
      <dgm:t>
        <a:bodyPr/>
        <a:lstStyle/>
        <a:p>
          <a:r>
            <a:rPr lang="en-GB" dirty="0" smtClean="0"/>
            <a:t>User friendly</a:t>
          </a:r>
          <a:endParaRPr lang="en-GB" dirty="0"/>
        </a:p>
      </dgm:t>
    </dgm:pt>
    <dgm:pt modelId="{D746419A-E01E-4441-8CD6-88DB98AAD946}" type="parTrans" cxnId="{F5D313C3-5735-4C1A-AE29-7FD6B2DD01C8}">
      <dgm:prSet/>
      <dgm:spPr/>
      <dgm:t>
        <a:bodyPr/>
        <a:lstStyle/>
        <a:p>
          <a:endParaRPr lang="en-GB"/>
        </a:p>
      </dgm:t>
    </dgm:pt>
    <dgm:pt modelId="{DB353292-0287-4F1C-AE63-DF851561EA7C}" type="sibTrans" cxnId="{F5D313C3-5735-4C1A-AE29-7FD6B2DD01C8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24583DC9-BB59-408F-A915-98F92B8AA831}">
      <dgm:prSet/>
      <dgm:spPr/>
      <dgm:t>
        <a:bodyPr/>
        <a:lstStyle/>
        <a:p>
          <a:r>
            <a:rPr lang="en-GB" dirty="0" smtClean="0"/>
            <a:t>rugged</a:t>
          </a:r>
          <a:endParaRPr lang="en-GB" dirty="0"/>
        </a:p>
      </dgm:t>
    </dgm:pt>
    <dgm:pt modelId="{7BEDDEFA-FB98-4741-ABF1-5553BF5C8BAC}" type="parTrans" cxnId="{614FAF02-E499-408A-B9BB-EB40769BEFB5}">
      <dgm:prSet/>
      <dgm:spPr/>
      <dgm:t>
        <a:bodyPr/>
        <a:lstStyle/>
        <a:p>
          <a:endParaRPr lang="en-GB"/>
        </a:p>
      </dgm:t>
    </dgm:pt>
    <dgm:pt modelId="{4F30F1E3-7F2D-4F1B-A047-82D707736E0B}" type="sibTrans" cxnId="{614FAF02-E499-408A-B9BB-EB40769BEFB5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en-GB"/>
        </a:p>
      </dgm:t>
    </dgm:pt>
    <dgm:pt modelId="{4F2D8514-9A6A-45A5-AEF7-84EE71702ADC}">
      <dgm:prSet/>
      <dgm:spPr/>
      <dgm:t>
        <a:bodyPr/>
        <a:lstStyle/>
        <a:p>
          <a:r>
            <a:rPr lang="en-GB" dirty="0" smtClean="0"/>
            <a:t>adaptable</a:t>
          </a:r>
          <a:endParaRPr lang="en-GB" dirty="0"/>
        </a:p>
      </dgm:t>
    </dgm:pt>
    <dgm:pt modelId="{479E268A-80FE-432D-A0DD-B1E5FA246891}" type="parTrans" cxnId="{86509E67-39B8-45B2-AF83-AE78C245AEF5}">
      <dgm:prSet/>
      <dgm:spPr/>
      <dgm:t>
        <a:bodyPr/>
        <a:lstStyle/>
        <a:p>
          <a:endParaRPr lang="en-GB"/>
        </a:p>
      </dgm:t>
    </dgm:pt>
    <dgm:pt modelId="{43156F8E-FEAA-455F-9A0E-9D2850ADFD3A}" type="sibTrans" cxnId="{86509E67-39B8-45B2-AF83-AE78C245AEF5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GB"/>
        </a:p>
      </dgm:t>
    </dgm:pt>
    <dgm:pt modelId="{C547C949-6C54-4312-BA12-E20BF9A8B4B1}" type="pres">
      <dgm:prSet presAssocID="{A5D8EA7B-10E5-4F8A-85AC-EB7C7674D01E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en-GB"/>
        </a:p>
      </dgm:t>
    </dgm:pt>
    <dgm:pt modelId="{48114977-4D51-4371-860F-AE08308A77E7}" type="pres">
      <dgm:prSet presAssocID="{A5D8EA7B-10E5-4F8A-85AC-EB7C7674D01E}" presName="picts" presStyleCnt="0"/>
      <dgm:spPr/>
    </dgm:pt>
    <dgm:pt modelId="{1D8E8641-ECEF-4522-B558-5A47258BDF1A}" type="pres">
      <dgm:prSet presAssocID="{A5D8EA7B-10E5-4F8A-85AC-EB7C7674D01E}" presName="space1" presStyleCnt="0"/>
      <dgm:spPr/>
    </dgm:pt>
    <dgm:pt modelId="{16579539-BF23-47BA-BEAA-2966928A715A}" type="pres">
      <dgm:prSet presAssocID="{A5D8EA7B-10E5-4F8A-85AC-EB7C7674D01E}" presName="space2" presStyleCnt="0"/>
      <dgm:spPr/>
    </dgm:pt>
    <dgm:pt modelId="{008540AF-DA30-49B1-9B9D-4D7D73402EA4}" type="pres">
      <dgm:prSet presAssocID="{7F4EF97B-05C5-45A1-BB1C-8174364FF9D6}" presName="pictA1" presStyleCnt="0"/>
      <dgm:spPr/>
    </dgm:pt>
    <dgm:pt modelId="{CF82AE95-A592-4E7A-8B9F-31B60C7B9213}" type="pres">
      <dgm:prSet presAssocID="{7F4EF97B-05C5-45A1-BB1C-8174364FF9D6}" presName="imageRepeatNode" presStyleLbl="alignNode1" presStyleIdx="0" presStyleCnt="5"/>
      <dgm:spPr/>
      <dgm:t>
        <a:bodyPr/>
        <a:lstStyle/>
        <a:p>
          <a:endParaRPr lang="en-GB"/>
        </a:p>
      </dgm:t>
    </dgm:pt>
    <dgm:pt modelId="{16BC6EAC-8303-4526-8FC8-E8A8DD3C6D0E}" type="pres">
      <dgm:prSet presAssocID="{7F4EF97B-05C5-45A1-BB1C-8174364FF9D6}" presName="oneDotPict" presStyleCnt="0"/>
      <dgm:spPr/>
    </dgm:pt>
    <dgm:pt modelId="{1FC56842-1407-4471-83F7-A31D73E1449C}" type="pres">
      <dgm:prSet presAssocID="{7F4EF97B-05C5-45A1-BB1C-8174364FF9D6}" presName="dotPict_11" presStyleLbl="solidFgAcc1" presStyleIdx="0" presStyleCnt="30"/>
      <dgm:spPr/>
    </dgm:pt>
    <dgm:pt modelId="{0FA6B75F-047C-4033-BBB3-8FC019B31057}" type="pres">
      <dgm:prSet presAssocID="{11B12B71-3A87-4794-AF26-2B9740682460}" presName="pictA2" presStyleCnt="0"/>
      <dgm:spPr/>
    </dgm:pt>
    <dgm:pt modelId="{9E4D0EEE-1F7E-46CF-A5D4-E84214622081}" type="pres">
      <dgm:prSet presAssocID="{11B12B71-3A87-4794-AF26-2B9740682460}" presName="imageRepeatNode" presStyleLbl="alignNode1" presStyleIdx="1" presStyleCnt="5" custScaleX="64081" custScaleY="58724" custLinFactNeighborX="17959" custLinFactNeighborY="84128"/>
      <dgm:spPr/>
      <dgm:t>
        <a:bodyPr/>
        <a:lstStyle/>
        <a:p>
          <a:endParaRPr lang="en-GB"/>
        </a:p>
      </dgm:t>
    </dgm:pt>
    <dgm:pt modelId="{426F3729-D19D-49D2-AFA0-32B01573C552}" type="pres">
      <dgm:prSet presAssocID="{11B12B71-3A87-4794-AF26-2B9740682460}" presName="twoDotsPict" presStyleCnt="0"/>
      <dgm:spPr/>
    </dgm:pt>
    <dgm:pt modelId="{2A4AE036-FD04-4B6C-B80A-C87CCAD4601C}" type="pres">
      <dgm:prSet presAssocID="{11B12B71-3A87-4794-AF26-2B9740682460}" presName="dotPict_21" presStyleLbl="solidFgAcc1" presStyleIdx="1" presStyleCnt="30"/>
      <dgm:spPr/>
    </dgm:pt>
    <dgm:pt modelId="{6DE04C6B-5564-4144-8230-3A7B126B9EF6}" type="pres">
      <dgm:prSet presAssocID="{11B12B71-3A87-4794-AF26-2B9740682460}" presName="dotPict_22" presStyleLbl="solidFgAcc1" presStyleIdx="2" presStyleCnt="30"/>
      <dgm:spPr/>
    </dgm:pt>
    <dgm:pt modelId="{190A7EC6-437E-4168-8273-29B359B8A60D}" type="pres">
      <dgm:prSet presAssocID="{DB353292-0287-4F1C-AE63-DF851561EA7C}" presName="pictA3" presStyleCnt="0"/>
      <dgm:spPr/>
    </dgm:pt>
    <dgm:pt modelId="{0557F93B-0A7A-4F06-912B-13D0D224177A}" type="pres">
      <dgm:prSet presAssocID="{DB353292-0287-4F1C-AE63-DF851561EA7C}" presName="imageRepeatNode" presStyleLbl="alignNode1" presStyleIdx="2" presStyleCnt="5" custScaleX="98124" custScaleY="58435" custLinFactX="-77178" custLinFactY="-79142" custLinFactNeighborX="-100000" custLinFactNeighborY="-100000"/>
      <dgm:spPr/>
      <dgm:t>
        <a:bodyPr/>
        <a:lstStyle/>
        <a:p>
          <a:endParaRPr lang="en-GB"/>
        </a:p>
      </dgm:t>
    </dgm:pt>
    <dgm:pt modelId="{9ED995E4-0D91-4229-A894-53A886C88B43}" type="pres">
      <dgm:prSet presAssocID="{DB353292-0287-4F1C-AE63-DF851561EA7C}" presName="threeDotsPict" presStyleCnt="0"/>
      <dgm:spPr/>
    </dgm:pt>
    <dgm:pt modelId="{2CC88C4D-49A0-4919-BF47-2B1003769B07}" type="pres">
      <dgm:prSet presAssocID="{DB353292-0287-4F1C-AE63-DF851561EA7C}" presName="dotPict_31" presStyleLbl="solidFgAcc1" presStyleIdx="3" presStyleCnt="30"/>
      <dgm:spPr/>
    </dgm:pt>
    <dgm:pt modelId="{1C762784-F12D-4B7F-B614-26E157FDF8D1}" type="pres">
      <dgm:prSet presAssocID="{DB353292-0287-4F1C-AE63-DF851561EA7C}" presName="dotPict_32" presStyleLbl="solidFgAcc1" presStyleIdx="4" presStyleCnt="30"/>
      <dgm:spPr/>
    </dgm:pt>
    <dgm:pt modelId="{D003FA55-259C-431D-94B7-13DCF8DE604E}" type="pres">
      <dgm:prSet presAssocID="{DB353292-0287-4F1C-AE63-DF851561EA7C}" presName="dotPict_33" presStyleLbl="solidFgAcc1" presStyleIdx="5" presStyleCnt="30"/>
      <dgm:spPr/>
    </dgm:pt>
    <dgm:pt modelId="{9C6E2897-3766-4F22-9941-848BEFD21498}" type="pres">
      <dgm:prSet presAssocID="{4F30F1E3-7F2D-4F1B-A047-82D707736E0B}" presName="pictA4" presStyleCnt="0"/>
      <dgm:spPr/>
    </dgm:pt>
    <dgm:pt modelId="{DB195981-51FB-4E18-9CAA-272C0370CA93}" type="pres">
      <dgm:prSet presAssocID="{4F30F1E3-7F2D-4F1B-A047-82D707736E0B}" presName="imageRepeatNode" presStyleLbl="alignNode1" presStyleIdx="3" presStyleCnt="5" custLinFactNeighborX="-5371"/>
      <dgm:spPr/>
      <dgm:t>
        <a:bodyPr/>
        <a:lstStyle/>
        <a:p>
          <a:endParaRPr lang="en-GB"/>
        </a:p>
      </dgm:t>
    </dgm:pt>
    <dgm:pt modelId="{E026F55D-CCB5-437E-815D-3F8C20980E3C}" type="pres">
      <dgm:prSet presAssocID="{4F30F1E3-7F2D-4F1B-A047-82D707736E0B}" presName="fourDotsPict" presStyleCnt="0"/>
      <dgm:spPr/>
    </dgm:pt>
    <dgm:pt modelId="{0ADCE8DA-D5E5-4900-805A-4E74CAA58E67}" type="pres">
      <dgm:prSet presAssocID="{4F30F1E3-7F2D-4F1B-A047-82D707736E0B}" presName="dotPict_41" presStyleLbl="solidFgAcc1" presStyleIdx="6" presStyleCnt="30"/>
      <dgm:spPr/>
    </dgm:pt>
    <dgm:pt modelId="{31A66F97-F7CE-42D2-BC13-5E12284B1477}" type="pres">
      <dgm:prSet presAssocID="{4F30F1E3-7F2D-4F1B-A047-82D707736E0B}" presName="dotPict_42" presStyleLbl="solidFgAcc1" presStyleIdx="7" presStyleCnt="30"/>
      <dgm:spPr/>
    </dgm:pt>
    <dgm:pt modelId="{A758B145-749B-4454-B71A-4BC4F2423749}" type="pres">
      <dgm:prSet presAssocID="{4F30F1E3-7F2D-4F1B-A047-82D707736E0B}" presName="dotPict_43" presStyleLbl="solidFgAcc1" presStyleIdx="8" presStyleCnt="30"/>
      <dgm:spPr/>
    </dgm:pt>
    <dgm:pt modelId="{9F91B931-52A2-46C6-9E9E-84D608692D74}" type="pres">
      <dgm:prSet presAssocID="{4F30F1E3-7F2D-4F1B-A047-82D707736E0B}" presName="dotPict_44" presStyleLbl="solidFgAcc1" presStyleIdx="9" presStyleCnt="30"/>
      <dgm:spPr/>
    </dgm:pt>
    <dgm:pt modelId="{72654DE0-D4C0-4108-A92D-569A3EC9285B}" type="pres">
      <dgm:prSet presAssocID="{43156F8E-FEAA-455F-9A0E-9D2850ADFD3A}" presName="pictA5" presStyleCnt="0"/>
      <dgm:spPr/>
    </dgm:pt>
    <dgm:pt modelId="{B2AA859D-54ED-448C-BA04-6AF1744AC760}" type="pres">
      <dgm:prSet presAssocID="{43156F8E-FEAA-455F-9A0E-9D2850ADFD3A}" presName="imageRepeatNode" presStyleLbl="alignNode1" presStyleIdx="4" presStyleCnt="5" custLinFactNeighborX="-5371" custLinFactNeighborY="7926"/>
      <dgm:spPr/>
      <dgm:t>
        <a:bodyPr/>
        <a:lstStyle/>
        <a:p>
          <a:endParaRPr lang="en-GB"/>
        </a:p>
      </dgm:t>
    </dgm:pt>
    <dgm:pt modelId="{BCC4763C-4C6B-4C56-AEC3-EA1915ED753E}" type="pres">
      <dgm:prSet presAssocID="{43156F8E-FEAA-455F-9A0E-9D2850ADFD3A}" presName="fiveDotsPict" presStyleCnt="0"/>
      <dgm:spPr/>
    </dgm:pt>
    <dgm:pt modelId="{10AFCABD-A216-4BD7-8640-91F608083D71}" type="pres">
      <dgm:prSet presAssocID="{43156F8E-FEAA-455F-9A0E-9D2850ADFD3A}" presName="dotPict_51" presStyleLbl="solidFgAcc1" presStyleIdx="10" presStyleCnt="30"/>
      <dgm:spPr/>
    </dgm:pt>
    <dgm:pt modelId="{9E61033E-6D8B-41C6-B6F8-C2B9DCA4B76D}" type="pres">
      <dgm:prSet presAssocID="{43156F8E-FEAA-455F-9A0E-9D2850ADFD3A}" presName="dotPict_52" presStyleLbl="solidFgAcc1" presStyleIdx="11" presStyleCnt="30"/>
      <dgm:spPr/>
    </dgm:pt>
    <dgm:pt modelId="{F1C9CD31-C852-4D52-A6CD-F5E5103FEE51}" type="pres">
      <dgm:prSet presAssocID="{43156F8E-FEAA-455F-9A0E-9D2850ADFD3A}" presName="dotPict_53" presStyleLbl="solidFgAcc1" presStyleIdx="12" presStyleCnt="30"/>
      <dgm:spPr/>
    </dgm:pt>
    <dgm:pt modelId="{D4CF3282-430E-43B3-93CA-4D407B4677B6}" type="pres">
      <dgm:prSet presAssocID="{43156F8E-FEAA-455F-9A0E-9D2850ADFD3A}" presName="dotPict_54" presStyleLbl="solidFgAcc1" presStyleIdx="13" presStyleCnt="30"/>
      <dgm:spPr/>
    </dgm:pt>
    <dgm:pt modelId="{04FA886D-8A4D-4FA3-B2EC-0FB0382858AE}" type="pres">
      <dgm:prSet presAssocID="{43156F8E-FEAA-455F-9A0E-9D2850ADFD3A}" presName="dotPict_55" presStyleLbl="solidFgAcc1" presStyleIdx="14" presStyleCnt="30"/>
      <dgm:spPr/>
    </dgm:pt>
    <dgm:pt modelId="{B9FB3234-F507-472F-ABAC-13D385FBEA44}" type="pres">
      <dgm:prSet presAssocID="{A5D8EA7B-10E5-4F8A-85AC-EB7C7674D01E}" presName="txLine" presStyleCnt="0"/>
      <dgm:spPr/>
    </dgm:pt>
    <dgm:pt modelId="{3D8543AB-D533-4813-AB57-23C5031ADEFF}" type="pres">
      <dgm:prSet presAssocID="{F93E9385-8967-4632-A51C-F6B964324875}" presName="oneDotTx" presStyleCnt="0"/>
      <dgm:spPr/>
    </dgm:pt>
    <dgm:pt modelId="{84E279CB-5531-4C41-88DE-686493EF1241}" type="pres">
      <dgm:prSet presAssocID="{F93E9385-8967-4632-A51C-F6B964324875}" presName="dotTx_11" presStyleLbl="solidFgAcc1" presStyleIdx="15" presStyleCnt="30"/>
      <dgm:spPr/>
    </dgm:pt>
    <dgm:pt modelId="{444A099E-AAB0-4FDA-B40F-D36EFE2D98EC}" type="pres">
      <dgm:prSet presAssocID="{F93E9385-8967-4632-A51C-F6B964324875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37B68F-0980-4BAE-9094-F0FC91359F7B}" type="pres">
      <dgm:prSet presAssocID="{CC83B5DB-F3B3-427C-A202-772A5AC27ACC}" presName="twoDotsTx" presStyleCnt="0"/>
      <dgm:spPr/>
    </dgm:pt>
    <dgm:pt modelId="{1DEAA5A2-54CE-4385-B304-41319E1DA4E7}" type="pres">
      <dgm:prSet presAssocID="{CC83B5DB-F3B3-427C-A202-772A5AC27ACC}" presName="dotTx_21" presStyleLbl="solidFgAcc1" presStyleIdx="16" presStyleCnt="30"/>
      <dgm:spPr/>
    </dgm:pt>
    <dgm:pt modelId="{FA56BC29-EAE1-4BFB-A529-612A791157E5}" type="pres">
      <dgm:prSet presAssocID="{CC83B5DB-F3B3-427C-A202-772A5AC27ACC}" presName="dotTx_22" presStyleLbl="solidFgAcc1" presStyleIdx="17" presStyleCnt="30"/>
      <dgm:spPr/>
    </dgm:pt>
    <dgm:pt modelId="{70A5A36B-848E-491D-B837-9E8BC18809F9}" type="pres">
      <dgm:prSet presAssocID="{CC83B5DB-F3B3-427C-A202-772A5AC27ACC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D2CF77-5ED9-45AE-AE5B-F0E8EE8AAE38}" type="pres">
      <dgm:prSet presAssocID="{20B94E64-0CDC-40E0-B7D5-3E1543A801BD}" presName="threeDotsTx" presStyleCnt="0"/>
      <dgm:spPr/>
    </dgm:pt>
    <dgm:pt modelId="{2A5C0C2E-CBF3-4343-AD34-F6131F6A3AE8}" type="pres">
      <dgm:prSet presAssocID="{20B94E64-0CDC-40E0-B7D5-3E1543A801BD}" presName="dotTx_31" presStyleLbl="solidFgAcc1" presStyleIdx="18" presStyleCnt="30"/>
      <dgm:spPr/>
    </dgm:pt>
    <dgm:pt modelId="{E09138F1-1A96-4480-9DC2-564BFB5FACB7}" type="pres">
      <dgm:prSet presAssocID="{20B94E64-0CDC-40E0-B7D5-3E1543A801BD}" presName="dotTx_32" presStyleLbl="solidFgAcc1" presStyleIdx="19" presStyleCnt="30"/>
      <dgm:spPr/>
    </dgm:pt>
    <dgm:pt modelId="{1AD58A89-60DC-4442-969F-D982FD8A86CF}" type="pres">
      <dgm:prSet presAssocID="{20B94E64-0CDC-40E0-B7D5-3E1543A801BD}" presName="dotTx_33" presStyleLbl="solidFgAcc1" presStyleIdx="20" presStyleCnt="30"/>
      <dgm:spPr/>
    </dgm:pt>
    <dgm:pt modelId="{B1247C84-E6BF-484C-88A5-DF9B84ED7FA3}" type="pres">
      <dgm:prSet presAssocID="{20B94E64-0CDC-40E0-B7D5-3E1543A801BD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693819-D904-4E38-B749-F78CFA83E128}" type="pres">
      <dgm:prSet presAssocID="{24583DC9-BB59-408F-A915-98F92B8AA831}" presName="fourDotsTx" presStyleCnt="0"/>
      <dgm:spPr/>
    </dgm:pt>
    <dgm:pt modelId="{D4FAA033-505B-4F26-A9CE-5956F023F917}" type="pres">
      <dgm:prSet presAssocID="{24583DC9-BB59-408F-A915-98F92B8AA831}" presName="dotTx_41" presStyleLbl="solidFgAcc1" presStyleIdx="21" presStyleCnt="30"/>
      <dgm:spPr/>
    </dgm:pt>
    <dgm:pt modelId="{36982D13-2B5C-4630-B7DB-C9242885CC5B}" type="pres">
      <dgm:prSet presAssocID="{24583DC9-BB59-408F-A915-98F92B8AA831}" presName="dotTx_42" presStyleLbl="solidFgAcc1" presStyleIdx="22" presStyleCnt="30"/>
      <dgm:spPr/>
    </dgm:pt>
    <dgm:pt modelId="{2E3A1A7A-BFCE-418F-9239-82F335E676F8}" type="pres">
      <dgm:prSet presAssocID="{24583DC9-BB59-408F-A915-98F92B8AA831}" presName="dotTx_43" presStyleLbl="solidFgAcc1" presStyleIdx="23" presStyleCnt="30"/>
      <dgm:spPr/>
    </dgm:pt>
    <dgm:pt modelId="{D0F3EFA3-7B95-4ACE-B658-944AD98166E7}" type="pres">
      <dgm:prSet presAssocID="{24583DC9-BB59-408F-A915-98F92B8AA831}" presName="dotTx_44" presStyleLbl="solidFgAcc1" presStyleIdx="24" presStyleCnt="30"/>
      <dgm:spPr/>
    </dgm:pt>
    <dgm:pt modelId="{DA25C81A-CCA6-47F4-8215-ABDBE0DB00E9}" type="pres">
      <dgm:prSet presAssocID="{24583DC9-BB59-408F-A915-98F92B8AA831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0D5D2F-22AE-4355-A5E7-95E087CB560D}" type="pres">
      <dgm:prSet presAssocID="{4F2D8514-9A6A-45A5-AEF7-84EE71702ADC}" presName="fiveDotsTx" presStyleCnt="0"/>
      <dgm:spPr/>
    </dgm:pt>
    <dgm:pt modelId="{CE9A0178-F49E-4E96-89AB-2CD4058920A2}" type="pres">
      <dgm:prSet presAssocID="{4F2D8514-9A6A-45A5-AEF7-84EE71702ADC}" presName="dotTx_51" presStyleLbl="solidFgAcc1" presStyleIdx="25" presStyleCnt="30"/>
      <dgm:spPr/>
    </dgm:pt>
    <dgm:pt modelId="{3FAA69B3-0CE9-4C79-861B-91AAD5418F79}" type="pres">
      <dgm:prSet presAssocID="{4F2D8514-9A6A-45A5-AEF7-84EE71702ADC}" presName="dotTx_52" presStyleLbl="solidFgAcc1" presStyleIdx="26" presStyleCnt="30"/>
      <dgm:spPr/>
    </dgm:pt>
    <dgm:pt modelId="{5CB39C9D-D481-414C-9717-C6DF522979D9}" type="pres">
      <dgm:prSet presAssocID="{4F2D8514-9A6A-45A5-AEF7-84EE71702ADC}" presName="dotTx_53" presStyleLbl="solidFgAcc1" presStyleIdx="27" presStyleCnt="30"/>
      <dgm:spPr/>
    </dgm:pt>
    <dgm:pt modelId="{16D1BFD7-F888-4F8A-B56F-2D3A0E66EBB0}" type="pres">
      <dgm:prSet presAssocID="{4F2D8514-9A6A-45A5-AEF7-84EE71702ADC}" presName="dotTx_54" presStyleLbl="solidFgAcc1" presStyleIdx="28" presStyleCnt="30"/>
      <dgm:spPr/>
    </dgm:pt>
    <dgm:pt modelId="{E9EEE685-C67E-41BC-9A9C-FD0F35A6FB5A}" type="pres">
      <dgm:prSet presAssocID="{4F2D8514-9A6A-45A5-AEF7-84EE71702ADC}" presName="dotTx_55" presStyleLbl="solidFgAcc1" presStyleIdx="29" presStyleCnt="30"/>
      <dgm:spPr/>
    </dgm:pt>
    <dgm:pt modelId="{40A23C8D-7785-4A31-8623-52FDE3679415}" type="pres">
      <dgm:prSet presAssocID="{4F2D8514-9A6A-45A5-AEF7-84EE71702ADC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DA8716F-D2B2-413A-8F77-63F9F0EC0CC5}" srcId="{A5D8EA7B-10E5-4F8A-85AC-EB7C7674D01E}" destId="{F93E9385-8967-4632-A51C-F6B964324875}" srcOrd="0" destOrd="0" parTransId="{C1236633-58AC-47CF-9457-A9CF01F5A5FA}" sibTransId="{7F4EF97B-05C5-45A1-BB1C-8174364FF9D6}"/>
    <dgm:cxn modelId="{86509E67-39B8-45B2-AF83-AE78C245AEF5}" srcId="{A5D8EA7B-10E5-4F8A-85AC-EB7C7674D01E}" destId="{4F2D8514-9A6A-45A5-AEF7-84EE71702ADC}" srcOrd="4" destOrd="0" parTransId="{479E268A-80FE-432D-A0DD-B1E5FA246891}" sibTransId="{43156F8E-FEAA-455F-9A0E-9D2850ADFD3A}"/>
    <dgm:cxn modelId="{C017AAB0-D465-42D3-81C6-45739B66A976}" type="presOf" srcId="{4F30F1E3-7F2D-4F1B-A047-82D707736E0B}" destId="{DB195981-51FB-4E18-9CAA-272C0370CA93}" srcOrd="0" destOrd="0" presId="urn:microsoft.com/office/officeart/2009/3/layout/SpiralPicture"/>
    <dgm:cxn modelId="{32FDBA15-7AF9-491B-99D1-93A8299AF5FD}" type="presOf" srcId="{4F2D8514-9A6A-45A5-AEF7-84EE71702ADC}" destId="{40A23C8D-7785-4A31-8623-52FDE3679415}" srcOrd="0" destOrd="0" presId="urn:microsoft.com/office/officeart/2009/3/layout/SpiralPicture"/>
    <dgm:cxn modelId="{97D6B0DC-3ED6-4502-A267-2CCC85A90747}" type="presOf" srcId="{F93E9385-8967-4632-A51C-F6B964324875}" destId="{444A099E-AAB0-4FDA-B40F-D36EFE2D98EC}" srcOrd="0" destOrd="0" presId="urn:microsoft.com/office/officeart/2009/3/layout/SpiralPicture"/>
    <dgm:cxn modelId="{D190EC7B-AF4B-4444-9044-F6C879C1ED4D}" type="presOf" srcId="{20B94E64-0CDC-40E0-B7D5-3E1543A801BD}" destId="{B1247C84-E6BF-484C-88A5-DF9B84ED7FA3}" srcOrd="0" destOrd="0" presId="urn:microsoft.com/office/officeart/2009/3/layout/SpiralPicture"/>
    <dgm:cxn modelId="{5DB1DD46-928F-41BF-9A62-C2B9F3BC76D3}" type="presOf" srcId="{7F4EF97B-05C5-45A1-BB1C-8174364FF9D6}" destId="{CF82AE95-A592-4E7A-8B9F-31B60C7B9213}" srcOrd="0" destOrd="0" presId="urn:microsoft.com/office/officeart/2009/3/layout/SpiralPicture"/>
    <dgm:cxn modelId="{AF6E0EC4-D527-4D4B-B1FC-EFD6A46D48DC}" type="presOf" srcId="{A5D8EA7B-10E5-4F8A-85AC-EB7C7674D01E}" destId="{C547C949-6C54-4312-BA12-E20BF9A8B4B1}" srcOrd="0" destOrd="0" presId="urn:microsoft.com/office/officeart/2009/3/layout/SpiralPicture"/>
    <dgm:cxn modelId="{09D6A7FF-6005-4CB4-9E85-775C2D555E01}" type="presOf" srcId="{CC83B5DB-F3B3-427C-A202-772A5AC27ACC}" destId="{70A5A36B-848E-491D-B837-9E8BC18809F9}" srcOrd="0" destOrd="0" presId="urn:microsoft.com/office/officeart/2009/3/layout/SpiralPicture"/>
    <dgm:cxn modelId="{18A2ED87-0BC5-4831-8CFC-DEA6A65F5E96}" srcId="{A5D8EA7B-10E5-4F8A-85AC-EB7C7674D01E}" destId="{CC83B5DB-F3B3-427C-A202-772A5AC27ACC}" srcOrd="1" destOrd="0" parTransId="{5CF078CE-4C68-412E-940A-62875142410B}" sibTransId="{11B12B71-3A87-4794-AF26-2B9740682460}"/>
    <dgm:cxn modelId="{9E89F04F-964E-49D9-AF75-6B19BE888A36}" type="presOf" srcId="{43156F8E-FEAA-455F-9A0E-9D2850ADFD3A}" destId="{B2AA859D-54ED-448C-BA04-6AF1744AC760}" srcOrd="0" destOrd="0" presId="urn:microsoft.com/office/officeart/2009/3/layout/SpiralPicture"/>
    <dgm:cxn modelId="{F5D313C3-5735-4C1A-AE29-7FD6B2DD01C8}" srcId="{A5D8EA7B-10E5-4F8A-85AC-EB7C7674D01E}" destId="{20B94E64-0CDC-40E0-B7D5-3E1543A801BD}" srcOrd="2" destOrd="0" parTransId="{D746419A-E01E-4441-8CD6-88DB98AAD946}" sibTransId="{DB353292-0287-4F1C-AE63-DF851561EA7C}"/>
    <dgm:cxn modelId="{614FAF02-E499-408A-B9BB-EB40769BEFB5}" srcId="{A5D8EA7B-10E5-4F8A-85AC-EB7C7674D01E}" destId="{24583DC9-BB59-408F-A915-98F92B8AA831}" srcOrd="3" destOrd="0" parTransId="{7BEDDEFA-FB98-4741-ABF1-5553BF5C8BAC}" sibTransId="{4F30F1E3-7F2D-4F1B-A047-82D707736E0B}"/>
    <dgm:cxn modelId="{DB0A36A6-5075-4DAF-BC48-B2DD8AF65EBC}" type="presOf" srcId="{DB353292-0287-4F1C-AE63-DF851561EA7C}" destId="{0557F93B-0A7A-4F06-912B-13D0D224177A}" srcOrd="0" destOrd="0" presId="urn:microsoft.com/office/officeart/2009/3/layout/SpiralPicture"/>
    <dgm:cxn modelId="{0644EBDD-3203-4675-A4F1-0B540E533330}" type="presOf" srcId="{24583DC9-BB59-408F-A915-98F92B8AA831}" destId="{DA25C81A-CCA6-47F4-8215-ABDBE0DB00E9}" srcOrd="0" destOrd="0" presId="urn:microsoft.com/office/officeart/2009/3/layout/SpiralPicture"/>
    <dgm:cxn modelId="{6F7E26D9-A2A0-4D77-8FED-6D3C4262567B}" type="presOf" srcId="{11B12B71-3A87-4794-AF26-2B9740682460}" destId="{9E4D0EEE-1F7E-46CF-A5D4-E84214622081}" srcOrd="0" destOrd="0" presId="urn:microsoft.com/office/officeart/2009/3/layout/SpiralPicture"/>
    <dgm:cxn modelId="{CD1635C7-7E31-4A52-A94B-9425A8D1E9BD}" type="presParOf" srcId="{C547C949-6C54-4312-BA12-E20BF9A8B4B1}" destId="{48114977-4D51-4371-860F-AE08308A77E7}" srcOrd="0" destOrd="0" presId="urn:microsoft.com/office/officeart/2009/3/layout/SpiralPicture"/>
    <dgm:cxn modelId="{36E00291-CFFD-4634-97A2-A526A9E3DCEE}" type="presParOf" srcId="{48114977-4D51-4371-860F-AE08308A77E7}" destId="{1D8E8641-ECEF-4522-B558-5A47258BDF1A}" srcOrd="0" destOrd="0" presId="urn:microsoft.com/office/officeart/2009/3/layout/SpiralPicture"/>
    <dgm:cxn modelId="{5E9C95BC-77D2-41E8-BD24-9CC396CE79FC}" type="presParOf" srcId="{48114977-4D51-4371-860F-AE08308A77E7}" destId="{16579539-BF23-47BA-BEAA-2966928A715A}" srcOrd="1" destOrd="0" presId="urn:microsoft.com/office/officeart/2009/3/layout/SpiralPicture"/>
    <dgm:cxn modelId="{669C0BA0-83A6-4D4C-8DED-D3FF612836CB}" type="presParOf" srcId="{48114977-4D51-4371-860F-AE08308A77E7}" destId="{008540AF-DA30-49B1-9B9D-4D7D73402EA4}" srcOrd="2" destOrd="0" presId="urn:microsoft.com/office/officeart/2009/3/layout/SpiralPicture"/>
    <dgm:cxn modelId="{CBB88F5E-F2F8-4BD4-925F-5C6F6BAF33C3}" type="presParOf" srcId="{008540AF-DA30-49B1-9B9D-4D7D73402EA4}" destId="{CF82AE95-A592-4E7A-8B9F-31B60C7B9213}" srcOrd="0" destOrd="0" presId="urn:microsoft.com/office/officeart/2009/3/layout/SpiralPicture"/>
    <dgm:cxn modelId="{E3110140-3DBE-4190-8F32-87E00BBE4BCD}" type="presParOf" srcId="{48114977-4D51-4371-860F-AE08308A77E7}" destId="{16BC6EAC-8303-4526-8FC8-E8A8DD3C6D0E}" srcOrd="3" destOrd="0" presId="urn:microsoft.com/office/officeart/2009/3/layout/SpiralPicture"/>
    <dgm:cxn modelId="{1344853D-B5D6-4645-A48A-9B2F6C1CFE39}" type="presParOf" srcId="{16BC6EAC-8303-4526-8FC8-E8A8DD3C6D0E}" destId="{1FC56842-1407-4471-83F7-A31D73E1449C}" srcOrd="0" destOrd="0" presId="urn:microsoft.com/office/officeart/2009/3/layout/SpiralPicture"/>
    <dgm:cxn modelId="{A1C7460A-5C3F-4769-91D9-D9D9FD6C91F8}" type="presParOf" srcId="{48114977-4D51-4371-860F-AE08308A77E7}" destId="{0FA6B75F-047C-4033-BBB3-8FC019B31057}" srcOrd="4" destOrd="0" presId="urn:microsoft.com/office/officeart/2009/3/layout/SpiralPicture"/>
    <dgm:cxn modelId="{721F9044-3923-4DD0-906F-7FBE0A89B129}" type="presParOf" srcId="{0FA6B75F-047C-4033-BBB3-8FC019B31057}" destId="{9E4D0EEE-1F7E-46CF-A5D4-E84214622081}" srcOrd="0" destOrd="0" presId="urn:microsoft.com/office/officeart/2009/3/layout/SpiralPicture"/>
    <dgm:cxn modelId="{D90A6058-CFB4-485B-A618-183FA019810B}" type="presParOf" srcId="{48114977-4D51-4371-860F-AE08308A77E7}" destId="{426F3729-D19D-49D2-AFA0-32B01573C552}" srcOrd="5" destOrd="0" presId="urn:microsoft.com/office/officeart/2009/3/layout/SpiralPicture"/>
    <dgm:cxn modelId="{E9A82EF7-393B-4EE6-A480-414C0CE4BBCF}" type="presParOf" srcId="{426F3729-D19D-49D2-AFA0-32B01573C552}" destId="{2A4AE036-FD04-4B6C-B80A-C87CCAD4601C}" srcOrd="0" destOrd="0" presId="urn:microsoft.com/office/officeart/2009/3/layout/SpiralPicture"/>
    <dgm:cxn modelId="{4F0733CF-3BE2-4E44-A39C-B46C558E5E51}" type="presParOf" srcId="{426F3729-D19D-49D2-AFA0-32B01573C552}" destId="{6DE04C6B-5564-4144-8230-3A7B126B9EF6}" srcOrd="1" destOrd="0" presId="urn:microsoft.com/office/officeart/2009/3/layout/SpiralPicture"/>
    <dgm:cxn modelId="{6AA56785-05FF-49CF-95FD-5EB1AE493A63}" type="presParOf" srcId="{48114977-4D51-4371-860F-AE08308A77E7}" destId="{190A7EC6-437E-4168-8273-29B359B8A60D}" srcOrd="6" destOrd="0" presId="urn:microsoft.com/office/officeart/2009/3/layout/SpiralPicture"/>
    <dgm:cxn modelId="{C9B2224B-4727-4378-94AB-61C02C8EFFC9}" type="presParOf" srcId="{190A7EC6-437E-4168-8273-29B359B8A60D}" destId="{0557F93B-0A7A-4F06-912B-13D0D224177A}" srcOrd="0" destOrd="0" presId="urn:microsoft.com/office/officeart/2009/3/layout/SpiralPicture"/>
    <dgm:cxn modelId="{7E22417D-0A41-4EDB-8889-5A5C6B0A4BCB}" type="presParOf" srcId="{48114977-4D51-4371-860F-AE08308A77E7}" destId="{9ED995E4-0D91-4229-A894-53A886C88B43}" srcOrd="7" destOrd="0" presId="urn:microsoft.com/office/officeart/2009/3/layout/SpiralPicture"/>
    <dgm:cxn modelId="{BFF20D47-BC97-4ED1-B589-3FBCDD171DDC}" type="presParOf" srcId="{9ED995E4-0D91-4229-A894-53A886C88B43}" destId="{2CC88C4D-49A0-4919-BF47-2B1003769B07}" srcOrd="0" destOrd="0" presId="urn:microsoft.com/office/officeart/2009/3/layout/SpiralPicture"/>
    <dgm:cxn modelId="{DDBCAE4E-2608-4A0F-A69D-DCC713A84311}" type="presParOf" srcId="{9ED995E4-0D91-4229-A894-53A886C88B43}" destId="{1C762784-F12D-4B7F-B614-26E157FDF8D1}" srcOrd="1" destOrd="0" presId="urn:microsoft.com/office/officeart/2009/3/layout/SpiralPicture"/>
    <dgm:cxn modelId="{96F4AD36-A88F-4264-8FF7-BAD8DBEA0416}" type="presParOf" srcId="{9ED995E4-0D91-4229-A894-53A886C88B43}" destId="{D003FA55-259C-431D-94B7-13DCF8DE604E}" srcOrd="2" destOrd="0" presId="urn:microsoft.com/office/officeart/2009/3/layout/SpiralPicture"/>
    <dgm:cxn modelId="{BB84DCEF-EDFB-48F3-99CF-A19144E2FB92}" type="presParOf" srcId="{48114977-4D51-4371-860F-AE08308A77E7}" destId="{9C6E2897-3766-4F22-9941-848BEFD21498}" srcOrd="8" destOrd="0" presId="urn:microsoft.com/office/officeart/2009/3/layout/SpiralPicture"/>
    <dgm:cxn modelId="{5A4A6A20-FCC7-41A4-94FA-B6CEAD12EC09}" type="presParOf" srcId="{9C6E2897-3766-4F22-9941-848BEFD21498}" destId="{DB195981-51FB-4E18-9CAA-272C0370CA93}" srcOrd="0" destOrd="0" presId="urn:microsoft.com/office/officeart/2009/3/layout/SpiralPicture"/>
    <dgm:cxn modelId="{5F15433C-B138-48BC-90EB-C06991ADC1BD}" type="presParOf" srcId="{48114977-4D51-4371-860F-AE08308A77E7}" destId="{E026F55D-CCB5-437E-815D-3F8C20980E3C}" srcOrd="9" destOrd="0" presId="urn:microsoft.com/office/officeart/2009/3/layout/SpiralPicture"/>
    <dgm:cxn modelId="{B1888ADC-CDB8-44CA-ADAF-FE07BC5ED4FC}" type="presParOf" srcId="{E026F55D-CCB5-437E-815D-3F8C20980E3C}" destId="{0ADCE8DA-D5E5-4900-805A-4E74CAA58E67}" srcOrd="0" destOrd="0" presId="urn:microsoft.com/office/officeart/2009/3/layout/SpiralPicture"/>
    <dgm:cxn modelId="{38396FDF-974D-4C8D-841F-C423093B755E}" type="presParOf" srcId="{E026F55D-CCB5-437E-815D-3F8C20980E3C}" destId="{31A66F97-F7CE-42D2-BC13-5E12284B1477}" srcOrd="1" destOrd="0" presId="urn:microsoft.com/office/officeart/2009/3/layout/SpiralPicture"/>
    <dgm:cxn modelId="{E82FCDE0-AA9F-4FDB-BAB9-B253729817FA}" type="presParOf" srcId="{E026F55D-CCB5-437E-815D-3F8C20980E3C}" destId="{A758B145-749B-4454-B71A-4BC4F2423749}" srcOrd="2" destOrd="0" presId="urn:microsoft.com/office/officeart/2009/3/layout/SpiralPicture"/>
    <dgm:cxn modelId="{A35E692E-01D5-4C3F-913C-F0350350AB18}" type="presParOf" srcId="{E026F55D-CCB5-437E-815D-3F8C20980E3C}" destId="{9F91B931-52A2-46C6-9E9E-84D608692D74}" srcOrd="3" destOrd="0" presId="urn:microsoft.com/office/officeart/2009/3/layout/SpiralPicture"/>
    <dgm:cxn modelId="{38B79309-A491-4927-86F7-9167F832B017}" type="presParOf" srcId="{48114977-4D51-4371-860F-AE08308A77E7}" destId="{72654DE0-D4C0-4108-A92D-569A3EC9285B}" srcOrd="10" destOrd="0" presId="urn:microsoft.com/office/officeart/2009/3/layout/SpiralPicture"/>
    <dgm:cxn modelId="{26FB0306-3A1E-45B4-813C-E9D6EDF5714E}" type="presParOf" srcId="{72654DE0-D4C0-4108-A92D-569A3EC9285B}" destId="{B2AA859D-54ED-448C-BA04-6AF1744AC760}" srcOrd="0" destOrd="0" presId="urn:microsoft.com/office/officeart/2009/3/layout/SpiralPicture"/>
    <dgm:cxn modelId="{B28C66FE-EB11-4B9B-9606-649E924DDD6D}" type="presParOf" srcId="{48114977-4D51-4371-860F-AE08308A77E7}" destId="{BCC4763C-4C6B-4C56-AEC3-EA1915ED753E}" srcOrd="11" destOrd="0" presId="urn:microsoft.com/office/officeart/2009/3/layout/SpiralPicture"/>
    <dgm:cxn modelId="{E470A652-104D-4BF7-8FC0-5BFE6BD7DA62}" type="presParOf" srcId="{BCC4763C-4C6B-4C56-AEC3-EA1915ED753E}" destId="{10AFCABD-A216-4BD7-8640-91F608083D71}" srcOrd="0" destOrd="0" presId="urn:microsoft.com/office/officeart/2009/3/layout/SpiralPicture"/>
    <dgm:cxn modelId="{28F6DE22-ED6E-4725-B8F9-4054CA1FF9DA}" type="presParOf" srcId="{BCC4763C-4C6B-4C56-AEC3-EA1915ED753E}" destId="{9E61033E-6D8B-41C6-B6F8-C2B9DCA4B76D}" srcOrd="1" destOrd="0" presId="urn:microsoft.com/office/officeart/2009/3/layout/SpiralPicture"/>
    <dgm:cxn modelId="{EE4D6B1A-8EBD-425E-BF49-7536577F99C0}" type="presParOf" srcId="{BCC4763C-4C6B-4C56-AEC3-EA1915ED753E}" destId="{F1C9CD31-C852-4D52-A6CD-F5E5103FEE51}" srcOrd="2" destOrd="0" presId="urn:microsoft.com/office/officeart/2009/3/layout/SpiralPicture"/>
    <dgm:cxn modelId="{F2F09AC4-E0F9-4988-9E7D-943AAF071B8F}" type="presParOf" srcId="{BCC4763C-4C6B-4C56-AEC3-EA1915ED753E}" destId="{D4CF3282-430E-43B3-93CA-4D407B4677B6}" srcOrd="3" destOrd="0" presId="urn:microsoft.com/office/officeart/2009/3/layout/SpiralPicture"/>
    <dgm:cxn modelId="{8EB95E61-6047-4DCE-A83A-3C8D5007FF75}" type="presParOf" srcId="{BCC4763C-4C6B-4C56-AEC3-EA1915ED753E}" destId="{04FA886D-8A4D-4FA3-B2EC-0FB0382858AE}" srcOrd="4" destOrd="0" presId="urn:microsoft.com/office/officeart/2009/3/layout/SpiralPicture"/>
    <dgm:cxn modelId="{11606817-0AA0-469F-A90A-314B982CDB9D}" type="presParOf" srcId="{C547C949-6C54-4312-BA12-E20BF9A8B4B1}" destId="{B9FB3234-F507-472F-ABAC-13D385FBEA44}" srcOrd="1" destOrd="0" presId="urn:microsoft.com/office/officeart/2009/3/layout/SpiralPicture"/>
    <dgm:cxn modelId="{7C8FA64C-4B40-4A87-9BE3-44DEB23F5D91}" type="presParOf" srcId="{B9FB3234-F507-472F-ABAC-13D385FBEA44}" destId="{3D8543AB-D533-4813-AB57-23C5031ADEFF}" srcOrd="0" destOrd="0" presId="urn:microsoft.com/office/officeart/2009/3/layout/SpiralPicture"/>
    <dgm:cxn modelId="{8B0C3F0A-6137-4F01-AD61-C9AF2634B9AD}" type="presParOf" srcId="{3D8543AB-D533-4813-AB57-23C5031ADEFF}" destId="{84E279CB-5531-4C41-88DE-686493EF1241}" srcOrd="0" destOrd="0" presId="urn:microsoft.com/office/officeart/2009/3/layout/SpiralPicture"/>
    <dgm:cxn modelId="{3E5AFE26-6A30-488B-BE44-7BD9586B039A}" type="presParOf" srcId="{B9FB3234-F507-472F-ABAC-13D385FBEA44}" destId="{444A099E-AAB0-4FDA-B40F-D36EFE2D98EC}" srcOrd="1" destOrd="0" presId="urn:microsoft.com/office/officeart/2009/3/layout/SpiralPicture"/>
    <dgm:cxn modelId="{986A60B0-D43B-4B84-A6F4-9BB577EF2AA9}" type="presParOf" srcId="{B9FB3234-F507-472F-ABAC-13D385FBEA44}" destId="{1937B68F-0980-4BAE-9094-F0FC91359F7B}" srcOrd="2" destOrd="0" presId="urn:microsoft.com/office/officeart/2009/3/layout/SpiralPicture"/>
    <dgm:cxn modelId="{BDBDE512-01A7-485F-8A71-1A7C1D61F2FC}" type="presParOf" srcId="{1937B68F-0980-4BAE-9094-F0FC91359F7B}" destId="{1DEAA5A2-54CE-4385-B304-41319E1DA4E7}" srcOrd="0" destOrd="0" presId="urn:microsoft.com/office/officeart/2009/3/layout/SpiralPicture"/>
    <dgm:cxn modelId="{8E258C91-E260-4FD8-BBF0-46A7D4E18FB1}" type="presParOf" srcId="{1937B68F-0980-4BAE-9094-F0FC91359F7B}" destId="{FA56BC29-EAE1-4BFB-A529-612A791157E5}" srcOrd="1" destOrd="0" presId="urn:microsoft.com/office/officeart/2009/3/layout/SpiralPicture"/>
    <dgm:cxn modelId="{3F40973E-91DA-4218-8607-1863849BDA75}" type="presParOf" srcId="{B9FB3234-F507-472F-ABAC-13D385FBEA44}" destId="{70A5A36B-848E-491D-B837-9E8BC18809F9}" srcOrd="3" destOrd="0" presId="urn:microsoft.com/office/officeart/2009/3/layout/SpiralPicture"/>
    <dgm:cxn modelId="{7884E474-9E94-46EA-9000-FB418A488D7E}" type="presParOf" srcId="{B9FB3234-F507-472F-ABAC-13D385FBEA44}" destId="{63D2CF77-5ED9-45AE-AE5B-F0E8EE8AAE38}" srcOrd="4" destOrd="0" presId="urn:microsoft.com/office/officeart/2009/3/layout/SpiralPicture"/>
    <dgm:cxn modelId="{CF419893-4820-444E-93FA-1959AAFFC1B2}" type="presParOf" srcId="{63D2CF77-5ED9-45AE-AE5B-F0E8EE8AAE38}" destId="{2A5C0C2E-CBF3-4343-AD34-F6131F6A3AE8}" srcOrd="0" destOrd="0" presId="urn:microsoft.com/office/officeart/2009/3/layout/SpiralPicture"/>
    <dgm:cxn modelId="{6776245F-8E6F-4FE5-9EC7-4599C3A6B79F}" type="presParOf" srcId="{63D2CF77-5ED9-45AE-AE5B-F0E8EE8AAE38}" destId="{E09138F1-1A96-4480-9DC2-564BFB5FACB7}" srcOrd="1" destOrd="0" presId="urn:microsoft.com/office/officeart/2009/3/layout/SpiralPicture"/>
    <dgm:cxn modelId="{D74F21BB-FBA0-4FEC-AB2A-D859738D5FBD}" type="presParOf" srcId="{63D2CF77-5ED9-45AE-AE5B-F0E8EE8AAE38}" destId="{1AD58A89-60DC-4442-969F-D982FD8A86CF}" srcOrd="2" destOrd="0" presId="urn:microsoft.com/office/officeart/2009/3/layout/SpiralPicture"/>
    <dgm:cxn modelId="{3A18C3DE-3F57-42C7-8F3C-AC70ADB05CA5}" type="presParOf" srcId="{B9FB3234-F507-472F-ABAC-13D385FBEA44}" destId="{B1247C84-E6BF-484C-88A5-DF9B84ED7FA3}" srcOrd="5" destOrd="0" presId="urn:microsoft.com/office/officeart/2009/3/layout/SpiralPicture"/>
    <dgm:cxn modelId="{145E8CE1-DA9E-4DD2-AF29-F705DA1A7EDF}" type="presParOf" srcId="{B9FB3234-F507-472F-ABAC-13D385FBEA44}" destId="{39693819-D904-4E38-B749-F78CFA83E128}" srcOrd="6" destOrd="0" presId="urn:microsoft.com/office/officeart/2009/3/layout/SpiralPicture"/>
    <dgm:cxn modelId="{268CC9CB-4860-4A73-829D-C3C98D483336}" type="presParOf" srcId="{39693819-D904-4E38-B749-F78CFA83E128}" destId="{D4FAA033-505B-4F26-A9CE-5956F023F917}" srcOrd="0" destOrd="0" presId="urn:microsoft.com/office/officeart/2009/3/layout/SpiralPicture"/>
    <dgm:cxn modelId="{2190744D-76CC-4A50-96E4-787F86529DF3}" type="presParOf" srcId="{39693819-D904-4E38-B749-F78CFA83E128}" destId="{36982D13-2B5C-4630-B7DB-C9242885CC5B}" srcOrd="1" destOrd="0" presId="urn:microsoft.com/office/officeart/2009/3/layout/SpiralPicture"/>
    <dgm:cxn modelId="{F3651A37-9B91-4C38-8CB6-08FD128C1713}" type="presParOf" srcId="{39693819-D904-4E38-B749-F78CFA83E128}" destId="{2E3A1A7A-BFCE-418F-9239-82F335E676F8}" srcOrd="2" destOrd="0" presId="urn:microsoft.com/office/officeart/2009/3/layout/SpiralPicture"/>
    <dgm:cxn modelId="{31749A23-33A0-47D8-93B0-D56F9B6456BF}" type="presParOf" srcId="{39693819-D904-4E38-B749-F78CFA83E128}" destId="{D0F3EFA3-7B95-4ACE-B658-944AD98166E7}" srcOrd="3" destOrd="0" presId="urn:microsoft.com/office/officeart/2009/3/layout/SpiralPicture"/>
    <dgm:cxn modelId="{330E655C-3CFC-40FC-A6B3-15093C119A0C}" type="presParOf" srcId="{B9FB3234-F507-472F-ABAC-13D385FBEA44}" destId="{DA25C81A-CCA6-47F4-8215-ABDBE0DB00E9}" srcOrd="7" destOrd="0" presId="urn:microsoft.com/office/officeart/2009/3/layout/SpiralPicture"/>
    <dgm:cxn modelId="{8422868A-F785-44E0-95EA-E105DF156710}" type="presParOf" srcId="{B9FB3234-F507-472F-ABAC-13D385FBEA44}" destId="{8C0D5D2F-22AE-4355-A5E7-95E087CB560D}" srcOrd="8" destOrd="0" presId="urn:microsoft.com/office/officeart/2009/3/layout/SpiralPicture"/>
    <dgm:cxn modelId="{1DF5B5C0-E4AD-40F7-AF14-4DA56A121BD4}" type="presParOf" srcId="{8C0D5D2F-22AE-4355-A5E7-95E087CB560D}" destId="{CE9A0178-F49E-4E96-89AB-2CD4058920A2}" srcOrd="0" destOrd="0" presId="urn:microsoft.com/office/officeart/2009/3/layout/SpiralPicture"/>
    <dgm:cxn modelId="{85CFB0B9-66D1-446E-987B-056935C62480}" type="presParOf" srcId="{8C0D5D2F-22AE-4355-A5E7-95E087CB560D}" destId="{3FAA69B3-0CE9-4C79-861B-91AAD5418F79}" srcOrd="1" destOrd="0" presId="urn:microsoft.com/office/officeart/2009/3/layout/SpiralPicture"/>
    <dgm:cxn modelId="{AE17848E-1F05-4233-B949-3D7CC506AFC6}" type="presParOf" srcId="{8C0D5D2F-22AE-4355-A5E7-95E087CB560D}" destId="{5CB39C9D-D481-414C-9717-C6DF522979D9}" srcOrd="2" destOrd="0" presId="urn:microsoft.com/office/officeart/2009/3/layout/SpiralPicture"/>
    <dgm:cxn modelId="{71DB764E-3F43-407D-9B05-66F39B09744F}" type="presParOf" srcId="{8C0D5D2F-22AE-4355-A5E7-95E087CB560D}" destId="{16D1BFD7-F888-4F8A-B56F-2D3A0E66EBB0}" srcOrd="3" destOrd="0" presId="urn:microsoft.com/office/officeart/2009/3/layout/SpiralPicture"/>
    <dgm:cxn modelId="{84EBDDC1-744D-4CDD-B472-CB569961DBDF}" type="presParOf" srcId="{8C0D5D2F-22AE-4355-A5E7-95E087CB560D}" destId="{E9EEE685-C67E-41BC-9A9C-FD0F35A6FB5A}" srcOrd="4" destOrd="0" presId="urn:microsoft.com/office/officeart/2009/3/layout/SpiralPicture"/>
    <dgm:cxn modelId="{CE2AF60D-FBA7-4166-89D8-FE65690259B8}" type="presParOf" srcId="{B9FB3234-F507-472F-ABAC-13D385FBEA44}" destId="{40A23C8D-7785-4A31-8623-52FDE3679415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178A90-63AB-412B-B300-F03FF8333ECF}" type="doc">
      <dgm:prSet loTypeId="urn:microsoft.com/office/officeart/2005/8/layout/pList1#1" loCatId="pictur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C78B5575-D18A-4CAE-9A47-A2EBEC393F33}">
      <dgm:prSet phldrT="[Text]"/>
      <dgm:spPr/>
      <dgm:t>
        <a:bodyPr/>
        <a:lstStyle/>
        <a:p>
          <a:r>
            <a:rPr lang="en-GB" dirty="0" smtClean="0"/>
            <a:t>Continuous Discharge Measurement</a:t>
          </a:r>
          <a:endParaRPr lang="en-GB" dirty="0"/>
        </a:p>
      </dgm:t>
    </dgm:pt>
    <dgm:pt modelId="{C25B359C-EFCD-4512-98CD-2A95C48ACFAE}" type="parTrans" cxnId="{D451F0E8-4B0D-4B58-AB8B-B84F90AA7DCB}">
      <dgm:prSet/>
      <dgm:spPr/>
      <dgm:t>
        <a:bodyPr/>
        <a:lstStyle/>
        <a:p>
          <a:endParaRPr lang="en-GB"/>
        </a:p>
      </dgm:t>
    </dgm:pt>
    <dgm:pt modelId="{B3BEB614-CEF6-424F-9D58-4AFE969236F4}" type="sibTrans" cxnId="{D451F0E8-4B0D-4B58-AB8B-B84F90AA7DCB}">
      <dgm:prSet/>
      <dgm:spPr/>
      <dgm:t>
        <a:bodyPr/>
        <a:lstStyle/>
        <a:p>
          <a:endParaRPr lang="en-GB"/>
        </a:p>
      </dgm:t>
    </dgm:pt>
    <dgm:pt modelId="{D0E56333-4B40-4B86-9809-502AE6D69200}">
      <dgm:prSet phldrT="[Text]"/>
      <dgm:spPr/>
      <dgm:t>
        <a:bodyPr/>
        <a:lstStyle/>
        <a:p>
          <a:r>
            <a:rPr lang="en-GB" dirty="0" smtClean="0"/>
            <a:t>Argonaut ADV</a:t>
          </a:r>
          <a:endParaRPr lang="en-GB" dirty="0"/>
        </a:p>
      </dgm:t>
    </dgm:pt>
    <dgm:pt modelId="{093272FE-B587-4D4D-96CE-843AB4185AA3}" type="parTrans" cxnId="{6409116A-46C9-46BA-B5E6-65A77FD0E1D8}">
      <dgm:prSet/>
      <dgm:spPr/>
      <dgm:t>
        <a:bodyPr/>
        <a:lstStyle/>
        <a:p>
          <a:endParaRPr lang="en-GB"/>
        </a:p>
      </dgm:t>
    </dgm:pt>
    <dgm:pt modelId="{5EB683DE-D78C-4775-ADDA-EA63E7C07FCA}" type="sibTrans" cxnId="{6409116A-46C9-46BA-B5E6-65A77FD0E1D8}">
      <dgm:prSet/>
      <dgm:spPr/>
      <dgm:t>
        <a:bodyPr/>
        <a:lstStyle/>
        <a:p>
          <a:endParaRPr lang="en-GB"/>
        </a:p>
      </dgm:t>
    </dgm:pt>
    <dgm:pt modelId="{C2BCA80A-A91E-4901-85F1-704CA8CFD2E4}">
      <dgm:prSet phldrT="[Text]"/>
      <dgm:spPr/>
      <dgm:t>
        <a:bodyPr/>
        <a:lstStyle/>
        <a:p>
          <a:r>
            <a:rPr lang="en-GB" dirty="0" smtClean="0"/>
            <a:t>IQ, IQ+</a:t>
          </a:r>
          <a:endParaRPr lang="en-GB" dirty="0"/>
        </a:p>
      </dgm:t>
    </dgm:pt>
    <dgm:pt modelId="{2770577C-A099-4374-A204-4D91008441F6}" type="parTrans" cxnId="{40A6B938-739B-4A4B-A2B8-EA9F9EC961C9}">
      <dgm:prSet/>
      <dgm:spPr/>
      <dgm:t>
        <a:bodyPr/>
        <a:lstStyle/>
        <a:p>
          <a:endParaRPr lang="en-GB"/>
        </a:p>
      </dgm:t>
    </dgm:pt>
    <dgm:pt modelId="{98CBB3BC-1BB9-4D9C-BA7A-D80F0BB99B15}" type="sibTrans" cxnId="{40A6B938-739B-4A4B-A2B8-EA9F9EC961C9}">
      <dgm:prSet/>
      <dgm:spPr/>
      <dgm:t>
        <a:bodyPr/>
        <a:lstStyle/>
        <a:p>
          <a:endParaRPr lang="en-GB"/>
        </a:p>
      </dgm:t>
    </dgm:pt>
    <dgm:pt modelId="{53604C58-38D0-42F3-A168-81A4B77C311D}">
      <dgm:prSet phldrT="[Text]" custT="1"/>
      <dgm:spPr/>
      <dgm:t>
        <a:bodyPr/>
        <a:lstStyle/>
        <a:p>
          <a:r>
            <a:rPr lang="en-GB" sz="1900" dirty="0" smtClean="0"/>
            <a:t>Argonaut SL3000   </a:t>
          </a:r>
          <a:r>
            <a:rPr lang="en-GB" sz="1400" dirty="0" smtClean="0"/>
            <a:t>(&amp; SL500 &amp; SL1500)</a:t>
          </a:r>
          <a:endParaRPr lang="en-GB" sz="1400" dirty="0"/>
        </a:p>
      </dgm:t>
    </dgm:pt>
    <dgm:pt modelId="{EE81A144-0EA0-4887-B49A-118284B307AB}" type="parTrans" cxnId="{E28C796A-FEDF-454E-9BE1-9562010109C8}">
      <dgm:prSet/>
      <dgm:spPr/>
      <dgm:t>
        <a:bodyPr/>
        <a:lstStyle/>
        <a:p>
          <a:endParaRPr lang="en-GB"/>
        </a:p>
      </dgm:t>
    </dgm:pt>
    <dgm:pt modelId="{D69BAFB3-A76D-4441-B608-667A1451311B}" type="sibTrans" cxnId="{E28C796A-FEDF-454E-9BE1-9562010109C8}">
      <dgm:prSet/>
      <dgm:spPr/>
      <dgm:t>
        <a:bodyPr/>
        <a:lstStyle/>
        <a:p>
          <a:endParaRPr lang="en-GB"/>
        </a:p>
      </dgm:t>
    </dgm:pt>
    <dgm:pt modelId="{6892A7E6-C022-4C03-9A61-313A56FB24D6}" type="pres">
      <dgm:prSet presAssocID="{2E178A90-63AB-412B-B300-F03FF8333E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148020A-66F2-47CB-8007-7253E33504D6}" type="pres">
      <dgm:prSet presAssocID="{C78B5575-D18A-4CAE-9A47-A2EBEC393F33}" presName="compNode" presStyleCnt="0"/>
      <dgm:spPr/>
    </dgm:pt>
    <dgm:pt modelId="{656DA188-E6CB-4BC0-96DB-E2C75DF698C4}" type="pres">
      <dgm:prSet presAssocID="{C78B5575-D18A-4CAE-9A47-A2EBEC393F33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GB"/>
        </a:p>
      </dgm:t>
    </dgm:pt>
    <dgm:pt modelId="{A1FFC30C-7738-473E-87E0-55F308D81097}" type="pres">
      <dgm:prSet presAssocID="{C78B5575-D18A-4CAE-9A47-A2EBEC393F33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29235A-BEA2-4FD9-80E0-212B98F3B743}" type="pres">
      <dgm:prSet presAssocID="{B3BEB614-CEF6-424F-9D58-4AFE969236F4}" presName="sibTrans" presStyleLbl="sibTrans2D1" presStyleIdx="0" presStyleCnt="0"/>
      <dgm:spPr/>
      <dgm:t>
        <a:bodyPr/>
        <a:lstStyle/>
        <a:p>
          <a:endParaRPr lang="en-GB"/>
        </a:p>
      </dgm:t>
    </dgm:pt>
    <dgm:pt modelId="{896C9A28-5EB8-4D31-A940-1BEBF9592D1F}" type="pres">
      <dgm:prSet presAssocID="{D0E56333-4B40-4B86-9809-502AE6D69200}" presName="compNode" presStyleCnt="0"/>
      <dgm:spPr/>
    </dgm:pt>
    <dgm:pt modelId="{5B56F818-93CA-4511-BC57-7167722D51A8}" type="pres">
      <dgm:prSet presAssocID="{D0E56333-4B40-4B86-9809-502AE6D69200}" presName="pictRect" presStyleLbl="node1" presStyleIdx="1" presStyleCnt="4" custLinFactX="-13785" custLinFactY="58848" custLinFactNeighborX="-100000" custLinFactNeighborY="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GB"/>
        </a:p>
      </dgm:t>
    </dgm:pt>
    <dgm:pt modelId="{8696322F-74A7-4D1C-85DB-4398441D167B}" type="pres">
      <dgm:prSet presAssocID="{D0E56333-4B40-4B86-9809-502AE6D69200}" presName="textRect" presStyleLbl="revTx" presStyleIdx="1" presStyleCnt="4" custLinFactX="-10893" custLinFactY="100000" custLinFactNeighborX="-100000" custLinFactNeighborY="19925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3DC0E2-B837-427B-AB67-00FA27779C00}" type="pres">
      <dgm:prSet presAssocID="{5EB683DE-D78C-4775-ADDA-EA63E7C07FCA}" presName="sibTrans" presStyleLbl="sibTrans2D1" presStyleIdx="0" presStyleCnt="0"/>
      <dgm:spPr/>
      <dgm:t>
        <a:bodyPr/>
        <a:lstStyle/>
        <a:p>
          <a:endParaRPr lang="en-GB"/>
        </a:p>
      </dgm:t>
    </dgm:pt>
    <dgm:pt modelId="{0D1A3E89-1A5A-4268-A854-3AB86CF52A6A}" type="pres">
      <dgm:prSet presAssocID="{C2BCA80A-A91E-4901-85F1-704CA8CFD2E4}" presName="compNode" presStyleCnt="0"/>
      <dgm:spPr/>
    </dgm:pt>
    <dgm:pt modelId="{AD7284CA-D7F7-440F-A617-C7CE4CAFCA7A}" type="pres">
      <dgm:prSet presAssocID="{C2BCA80A-A91E-4901-85F1-704CA8CFD2E4}" presName="pictRect" presStyleLbl="node1" presStyleIdx="2" presStyleCnt="4" custLinFactX="-13103" custLinFactNeighborX="-100000" custLinFactNeighborY="489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en-GB"/>
        </a:p>
      </dgm:t>
    </dgm:pt>
    <dgm:pt modelId="{62C9DCAA-0828-42B8-A5D8-BFAB1FBADC9A}" type="pres">
      <dgm:prSet presAssocID="{C2BCA80A-A91E-4901-85F1-704CA8CFD2E4}" presName="textRect" presStyleLbl="revTx" presStyleIdx="2" presStyleCnt="4" custLinFactX="-6071" custLinFactNeighborX="-100000" custLinFactNeighborY="1803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195E3A-5769-492F-8618-FED26393E1AC}" type="pres">
      <dgm:prSet presAssocID="{98CBB3BC-1BB9-4D9C-BA7A-D80F0BB99B15}" presName="sibTrans" presStyleLbl="sibTrans2D1" presStyleIdx="0" presStyleCnt="0"/>
      <dgm:spPr/>
      <dgm:t>
        <a:bodyPr/>
        <a:lstStyle/>
        <a:p>
          <a:endParaRPr lang="en-GB"/>
        </a:p>
      </dgm:t>
    </dgm:pt>
    <dgm:pt modelId="{F701AAB9-E6D1-4912-85DC-F536CC43F80A}" type="pres">
      <dgm:prSet presAssocID="{53604C58-38D0-42F3-A168-81A4B77C311D}" presName="compNode" presStyleCnt="0"/>
      <dgm:spPr/>
    </dgm:pt>
    <dgm:pt modelId="{714E7979-E987-4B6E-B826-E4AC36E01163}" type="pres">
      <dgm:prSet presAssocID="{53604C58-38D0-42F3-A168-81A4B77C311D}" presName="pictRect" presStyleLbl="node1" presStyleIdx="3" presStyleCnt="4" custLinFactX="56630" custLinFactY="-60247" custLinFactNeighborX="100000" custLinFactNeighborY="-10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en-GB"/>
        </a:p>
      </dgm:t>
    </dgm:pt>
    <dgm:pt modelId="{3905D20B-D3D2-4202-BEB0-DCB0C4E048D9}" type="pres">
      <dgm:prSet presAssocID="{53604C58-38D0-42F3-A168-81A4B77C311D}" presName="textRect" presStyleLbl="revTx" presStyleIdx="3" presStyleCnt="4" custLinFactX="56630" custLinFactY="-100000" custLinFactNeighborX="100000" custLinFactNeighborY="-1978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09B09C8-EC5A-4378-BFBC-D80B2EE60622}" type="presOf" srcId="{B3BEB614-CEF6-424F-9D58-4AFE969236F4}" destId="{5829235A-BEA2-4FD9-80E0-212B98F3B743}" srcOrd="0" destOrd="0" presId="urn:microsoft.com/office/officeart/2005/8/layout/pList1#1"/>
    <dgm:cxn modelId="{1FF1B92F-CF1C-463F-8211-30645FA44869}" type="presOf" srcId="{C2BCA80A-A91E-4901-85F1-704CA8CFD2E4}" destId="{62C9DCAA-0828-42B8-A5D8-BFAB1FBADC9A}" srcOrd="0" destOrd="0" presId="urn:microsoft.com/office/officeart/2005/8/layout/pList1#1"/>
    <dgm:cxn modelId="{2EE1E51A-2A96-47F2-8DEA-301044644CF3}" type="presOf" srcId="{D0E56333-4B40-4B86-9809-502AE6D69200}" destId="{8696322F-74A7-4D1C-85DB-4398441D167B}" srcOrd="0" destOrd="0" presId="urn:microsoft.com/office/officeart/2005/8/layout/pList1#1"/>
    <dgm:cxn modelId="{40A6B938-739B-4A4B-A2B8-EA9F9EC961C9}" srcId="{2E178A90-63AB-412B-B300-F03FF8333ECF}" destId="{C2BCA80A-A91E-4901-85F1-704CA8CFD2E4}" srcOrd="2" destOrd="0" parTransId="{2770577C-A099-4374-A204-4D91008441F6}" sibTransId="{98CBB3BC-1BB9-4D9C-BA7A-D80F0BB99B15}"/>
    <dgm:cxn modelId="{14EE2FC1-9DBC-4BE1-B01E-E56D67E8031B}" type="presOf" srcId="{5EB683DE-D78C-4775-ADDA-EA63E7C07FCA}" destId="{263DC0E2-B837-427B-AB67-00FA27779C00}" srcOrd="0" destOrd="0" presId="urn:microsoft.com/office/officeart/2005/8/layout/pList1#1"/>
    <dgm:cxn modelId="{D451F0E8-4B0D-4B58-AB8B-B84F90AA7DCB}" srcId="{2E178A90-63AB-412B-B300-F03FF8333ECF}" destId="{C78B5575-D18A-4CAE-9A47-A2EBEC393F33}" srcOrd="0" destOrd="0" parTransId="{C25B359C-EFCD-4512-98CD-2A95C48ACFAE}" sibTransId="{B3BEB614-CEF6-424F-9D58-4AFE969236F4}"/>
    <dgm:cxn modelId="{6409116A-46C9-46BA-B5E6-65A77FD0E1D8}" srcId="{2E178A90-63AB-412B-B300-F03FF8333ECF}" destId="{D0E56333-4B40-4B86-9809-502AE6D69200}" srcOrd="1" destOrd="0" parTransId="{093272FE-B587-4D4D-96CE-843AB4185AA3}" sibTransId="{5EB683DE-D78C-4775-ADDA-EA63E7C07FCA}"/>
    <dgm:cxn modelId="{13F0916A-4DBF-43C1-8A51-B44B9DD59C8A}" type="presOf" srcId="{C78B5575-D18A-4CAE-9A47-A2EBEC393F33}" destId="{A1FFC30C-7738-473E-87E0-55F308D81097}" srcOrd="0" destOrd="0" presId="urn:microsoft.com/office/officeart/2005/8/layout/pList1#1"/>
    <dgm:cxn modelId="{E28C796A-FEDF-454E-9BE1-9562010109C8}" srcId="{2E178A90-63AB-412B-B300-F03FF8333ECF}" destId="{53604C58-38D0-42F3-A168-81A4B77C311D}" srcOrd="3" destOrd="0" parTransId="{EE81A144-0EA0-4887-B49A-118284B307AB}" sibTransId="{D69BAFB3-A76D-4441-B608-667A1451311B}"/>
    <dgm:cxn modelId="{B1DF9045-AD64-4870-A848-60BDD56048A2}" type="presOf" srcId="{98CBB3BC-1BB9-4D9C-BA7A-D80F0BB99B15}" destId="{94195E3A-5769-492F-8618-FED26393E1AC}" srcOrd="0" destOrd="0" presId="urn:microsoft.com/office/officeart/2005/8/layout/pList1#1"/>
    <dgm:cxn modelId="{BFE51947-C4BB-4B8A-BB00-4C7868598194}" type="presOf" srcId="{53604C58-38D0-42F3-A168-81A4B77C311D}" destId="{3905D20B-D3D2-4202-BEB0-DCB0C4E048D9}" srcOrd="0" destOrd="0" presId="urn:microsoft.com/office/officeart/2005/8/layout/pList1#1"/>
    <dgm:cxn modelId="{E0A95877-2AA3-46C6-8A96-637AFEEF4BC8}" type="presOf" srcId="{2E178A90-63AB-412B-B300-F03FF8333ECF}" destId="{6892A7E6-C022-4C03-9A61-313A56FB24D6}" srcOrd="0" destOrd="0" presId="urn:microsoft.com/office/officeart/2005/8/layout/pList1#1"/>
    <dgm:cxn modelId="{3AED0F5F-6FC9-4962-87E9-CF3A18A05E22}" type="presParOf" srcId="{6892A7E6-C022-4C03-9A61-313A56FB24D6}" destId="{B148020A-66F2-47CB-8007-7253E33504D6}" srcOrd="0" destOrd="0" presId="urn:microsoft.com/office/officeart/2005/8/layout/pList1#1"/>
    <dgm:cxn modelId="{D2C696D0-97F2-4106-8D55-B477EC8F108C}" type="presParOf" srcId="{B148020A-66F2-47CB-8007-7253E33504D6}" destId="{656DA188-E6CB-4BC0-96DB-E2C75DF698C4}" srcOrd="0" destOrd="0" presId="urn:microsoft.com/office/officeart/2005/8/layout/pList1#1"/>
    <dgm:cxn modelId="{FF959116-3F48-48C5-87B5-15DC24D20F23}" type="presParOf" srcId="{B148020A-66F2-47CB-8007-7253E33504D6}" destId="{A1FFC30C-7738-473E-87E0-55F308D81097}" srcOrd="1" destOrd="0" presId="urn:microsoft.com/office/officeart/2005/8/layout/pList1#1"/>
    <dgm:cxn modelId="{71E65899-CE73-4F7E-8D93-E3DB06F3241D}" type="presParOf" srcId="{6892A7E6-C022-4C03-9A61-313A56FB24D6}" destId="{5829235A-BEA2-4FD9-80E0-212B98F3B743}" srcOrd="1" destOrd="0" presId="urn:microsoft.com/office/officeart/2005/8/layout/pList1#1"/>
    <dgm:cxn modelId="{6F5A1CD4-6A45-4AA3-ADE4-6E31ECBE17E4}" type="presParOf" srcId="{6892A7E6-C022-4C03-9A61-313A56FB24D6}" destId="{896C9A28-5EB8-4D31-A940-1BEBF9592D1F}" srcOrd="2" destOrd="0" presId="urn:microsoft.com/office/officeart/2005/8/layout/pList1#1"/>
    <dgm:cxn modelId="{A9483F42-FB1E-481F-AD0D-690784A1A57B}" type="presParOf" srcId="{896C9A28-5EB8-4D31-A940-1BEBF9592D1F}" destId="{5B56F818-93CA-4511-BC57-7167722D51A8}" srcOrd="0" destOrd="0" presId="urn:microsoft.com/office/officeart/2005/8/layout/pList1#1"/>
    <dgm:cxn modelId="{03C113C5-CB2C-4C16-98E7-A81D34CE86E4}" type="presParOf" srcId="{896C9A28-5EB8-4D31-A940-1BEBF9592D1F}" destId="{8696322F-74A7-4D1C-85DB-4398441D167B}" srcOrd="1" destOrd="0" presId="urn:microsoft.com/office/officeart/2005/8/layout/pList1#1"/>
    <dgm:cxn modelId="{AEA406BC-0FFB-46AD-8AA4-5E46E67B4A50}" type="presParOf" srcId="{6892A7E6-C022-4C03-9A61-313A56FB24D6}" destId="{263DC0E2-B837-427B-AB67-00FA27779C00}" srcOrd="3" destOrd="0" presId="urn:microsoft.com/office/officeart/2005/8/layout/pList1#1"/>
    <dgm:cxn modelId="{1B92519A-8351-4A7C-A071-20FF98B88025}" type="presParOf" srcId="{6892A7E6-C022-4C03-9A61-313A56FB24D6}" destId="{0D1A3E89-1A5A-4268-A854-3AB86CF52A6A}" srcOrd="4" destOrd="0" presId="urn:microsoft.com/office/officeart/2005/8/layout/pList1#1"/>
    <dgm:cxn modelId="{2BCF0C41-8A76-46BD-AE49-9CC435D39A24}" type="presParOf" srcId="{0D1A3E89-1A5A-4268-A854-3AB86CF52A6A}" destId="{AD7284CA-D7F7-440F-A617-C7CE4CAFCA7A}" srcOrd="0" destOrd="0" presId="urn:microsoft.com/office/officeart/2005/8/layout/pList1#1"/>
    <dgm:cxn modelId="{BF15CDB0-F0B7-4101-B935-B1637DD4686F}" type="presParOf" srcId="{0D1A3E89-1A5A-4268-A854-3AB86CF52A6A}" destId="{62C9DCAA-0828-42B8-A5D8-BFAB1FBADC9A}" srcOrd="1" destOrd="0" presId="urn:microsoft.com/office/officeart/2005/8/layout/pList1#1"/>
    <dgm:cxn modelId="{EEBB7437-F580-4125-9240-1EAC64F2094A}" type="presParOf" srcId="{6892A7E6-C022-4C03-9A61-313A56FB24D6}" destId="{94195E3A-5769-492F-8618-FED26393E1AC}" srcOrd="5" destOrd="0" presId="urn:microsoft.com/office/officeart/2005/8/layout/pList1#1"/>
    <dgm:cxn modelId="{55C08C4C-4337-4035-BB4D-49E1478C3CA3}" type="presParOf" srcId="{6892A7E6-C022-4C03-9A61-313A56FB24D6}" destId="{F701AAB9-E6D1-4912-85DC-F536CC43F80A}" srcOrd="6" destOrd="0" presId="urn:microsoft.com/office/officeart/2005/8/layout/pList1#1"/>
    <dgm:cxn modelId="{8517D1F8-3647-433B-A1C2-1D13BF2EFD95}" type="presParOf" srcId="{F701AAB9-E6D1-4912-85DC-F536CC43F80A}" destId="{714E7979-E987-4B6E-B826-E4AC36E01163}" srcOrd="0" destOrd="0" presId="urn:microsoft.com/office/officeart/2005/8/layout/pList1#1"/>
    <dgm:cxn modelId="{E3C919D1-2BD4-4BAF-9988-ECF9E0289DF4}" type="presParOf" srcId="{F701AAB9-E6D1-4912-85DC-F536CC43F80A}" destId="{3905D20B-D3D2-4202-BEB0-DCB0C4E048D9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55CC18-2822-4B98-9F86-5DC6882D8CFF}">
      <dsp:nvSpPr>
        <dsp:cNvPr id="0" name=""/>
        <dsp:cNvSpPr/>
      </dsp:nvSpPr>
      <dsp:spPr>
        <a:xfrm>
          <a:off x="-6186758" y="-946789"/>
          <a:ext cx="7366772" cy="7366772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6E2D8E-ADC5-48CD-B56F-4165B5B203CA}">
      <dsp:nvSpPr>
        <dsp:cNvPr id="0" name=""/>
        <dsp:cNvSpPr/>
      </dsp:nvSpPr>
      <dsp:spPr>
        <a:xfrm>
          <a:off x="759679" y="547319"/>
          <a:ext cx="7950203" cy="1094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887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Unicode MS" pitchFamily="34" charset="-128"/>
            </a:rPr>
            <a:t>FlowTracker</a:t>
          </a:r>
          <a:r>
            <a:rPr lang="en-US" sz="1800" kern="1200" dirty="0" smtClean="0">
              <a:latin typeface="Arial Unicode MS" pitchFamily="34" charset="-128"/>
            </a:rPr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 Unicode MS" pitchFamily="34" charset="-128"/>
            </a:rPr>
            <a:t>Instantaneous </a:t>
          </a:r>
          <a:r>
            <a:rPr lang="en-US" sz="1500" u="sng" kern="1200" dirty="0" smtClean="0">
              <a:latin typeface="Arial Unicode MS" pitchFamily="34" charset="-128"/>
            </a:rPr>
            <a:t>point</a:t>
          </a:r>
          <a:r>
            <a:rPr lang="en-US" sz="1500" kern="1200" dirty="0" smtClean="0">
              <a:latin typeface="Arial Unicode MS" pitchFamily="34" charset="-128"/>
            </a:rPr>
            <a:t> velocity/discharge measurement by traditional wading gauging</a:t>
          </a:r>
          <a:endParaRPr lang="en-GB" sz="1500" kern="1200" dirty="0"/>
        </a:p>
      </dsp:txBody>
      <dsp:txXfrm>
        <a:off x="759679" y="547319"/>
        <a:ext cx="7950203" cy="1094638"/>
      </dsp:txXfrm>
    </dsp:sp>
    <dsp:sp modelId="{CCCCB343-9D6F-4301-A9D6-4A28814AFFCC}">
      <dsp:nvSpPr>
        <dsp:cNvPr id="0" name=""/>
        <dsp:cNvSpPr/>
      </dsp:nvSpPr>
      <dsp:spPr>
        <a:xfrm>
          <a:off x="75530" y="410489"/>
          <a:ext cx="1368298" cy="13682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F8B97-1C43-4B05-921A-E4487A93551E}">
      <dsp:nvSpPr>
        <dsp:cNvPr id="0" name=""/>
        <dsp:cNvSpPr/>
      </dsp:nvSpPr>
      <dsp:spPr>
        <a:xfrm>
          <a:off x="1044447" y="2174762"/>
          <a:ext cx="7552302" cy="1094638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887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Unicode MS" pitchFamily="34" charset="-128"/>
            </a:rPr>
            <a:t>RiverSurveyo</a:t>
          </a:r>
          <a:r>
            <a:rPr lang="en-US" sz="1800" kern="1200" dirty="0" smtClean="0">
              <a:latin typeface="Arial Unicode MS" pitchFamily="34" charset="-128"/>
            </a:rPr>
            <a:t>r &amp; </a:t>
          </a:r>
          <a:r>
            <a:rPr lang="en-US" sz="1800" b="1" kern="1200" dirty="0" smtClean="0">
              <a:latin typeface="Arial Unicode MS" pitchFamily="34" charset="-128"/>
            </a:rPr>
            <a:t>HydroSurveyor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 Unicode MS" pitchFamily="34" charset="-128"/>
            </a:rPr>
            <a:t>Instantaneous discharge measurement with velocity </a:t>
          </a:r>
          <a:r>
            <a:rPr lang="en-US" sz="1500" u="sng" kern="1200" dirty="0" smtClean="0">
              <a:latin typeface="Arial Unicode MS" pitchFamily="34" charset="-128"/>
            </a:rPr>
            <a:t>profiles</a:t>
          </a:r>
          <a:r>
            <a:rPr lang="en-US" sz="1500" u="none" kern="1200" dirty="0" smtClean="0">
              <a:latin typeface="Arial Unicode MS" pitchFamily="34" charset="-128"/>
            </a:rPr>
            <a:t> (ADP/ADCP) and channel bathymetry</a:t>
          </a:r>
          <a:endParaRPr lang="en-GB" sz="1500" u="none" kern="1200" dirty="0"/>
        </a:p>
      </dsp:txBody>
      <dsp:txXfrm>
        <a:off x="1044447" y="2174762"/>
        <a:ext cx="7552302" cy="1094638"/>
      </dsp:txXfrm>
    </dsp:sp>
    <dsp:sp modelId="{85DFC4DF-E276-4FE4-8870-211AC72558C4}">
      <dsp:nvSpPr>
        <dsp:cNvPr id="0" name=""/>
        <dsp:cNvSpPr/>
      </dsp:nvSpPr>
      <dsp:spPr>
        <a:xfrm>
          <a:off x="473431" y="2052447"/>
          <a:ext cx="1368298" cy="136829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700C8-744D-4906-A6B8-76183DBBFB5C}">
      <dsp:nvSpPr>
        <dsp:cNvPr id="0" name=""/>
        <dsp:cNvSpPr/>
      </dsp:nvSpPr>
      <dsp:spPr>
        <a:xfrm>
          <a:off x="759679" y="3831235"/>
          <a:ext cx="7950203" cy="1094638"/>
        </a:xfrm>
        <a:prstGeom prst="rect">
          <a:avLst/>
        </a:prstGeom>
        <a:solidFill>
          <a:srgbClr val="0D739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887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Unicode MS" pitchFamily="34" charset="-128"/>
            </a:rPr>
            <a:t>Argonaut/IQ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 Unicode MS" pitchFamily="34" charset="-128"/>
            </a:rPr>
            <a:t>Permanent or semi-permanent </a:t>
          </a:r>
          <a:r>
            <a:rPr lang="en-US" sz="1500" u="sng" kern="1200" dirty="0" smtClean="0">
              <a:latin typeface="Arial Unicode MS" pitchFamily="34" charset="-128"/>
            </a:rPr>
            <a:t>continuous</a:t>
          </a:r>
          <a:r>
            <a:rPr lang="en-US" sz="1500" kern="1200" dirty="0" smtClean="0">
              <a:latin typeface="Arial Unicode MS" pitchFamily="34" charset="-128"/>
            </a:rPr>
            <a:t> velocity/discharge measurement.  Channel edge (side looker) or bed mounted (up looker)</a:t>
          </a:r>
          <a:endParaRPr lang="en-GB" sz="1500" kern="1200" dirty="0"/>
        </a:p>
      </dsp:txBody>
      <dsp:txXfrm>
        <a:off x="759679" y="3831235"/>
        <a:ext cx="7950203" cy="1094638"/>
      </dsp:txXfrm>
    </dsp:sp>
    <dsp:sp modelId="{5F9179B8-CBB1-469E-8C1B-47453EF07AB9}">
      <dsp:nvSpPr>
        <dsp:cNvPr id="0" name=""/>
        <dsp:cNvSpPr/>
      </dsp:nvSpPr>
      <dsp:spPr>
        <a:xfrm>
          <a:off x="75530" y="3694405"/>
          <a:ext cx="1368298" cy="136829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82AE95-A592-4E7A-8B9F-31B60C7B9213}">
      <dsp:nvSpPr>
        <dsp:cNvPr id="0" name=""/>
        <dsp:cNvSpPr/>
      </dsp:nvSpPr>
      <dsp:spPr>
        <a:xfrm>
          <a:off x="0" y="572907"/>
          <a:ext cx="4503651" cy="45036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56842-1407-4471-83F7-A31D73E1449C}">
      <dsp:nvSpPr>
        <dsp:cNvPr id="0" name=""/>
        <dsp:cNvSpPr/>
      </dsp:nvSpPr>
      <dsp:spPr>
        <a:xfrm>
          <a:off x="4348687" y="4921594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D0EEE-1F7E-46CF-A5D4-E84214622081}">
      <dsp:nvSpPr>
        <dsp:cNvPr id="0" name=""/>
        <dsp:cNvSpPr/>
      </dsp:nvSpPr>
      <dsp:spPr>
        <a:xfrm>
          <a:off x="5581901" y="3441631"/>
          <a:ext cx="1754678" cy="160799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AE036-FD04-4B6C-B80A-C87CCAD4601C}">
      <dsp:nvSpPr>
        <dsp:cNvPr id="0" name=""/>
        <dsp:cNvSpPr/>
      </dsp:nvSpPr>
      <dsp:spPr>
        <a:xfrm>
          <a:off x="7065406" y="3156163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04C6B-5564-4144-8230-3A7B126B9EF6}">
      <dsp:nvSpPr>
        <dsp:cNvPr id="0" name=""/>
        <dsp:cNvSpPr/>
      </dsp:nvSpPr>
      <dsp:spPr>
        <a:xfrm>
          <a:off x="7181629" y="3156163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7F93B-0A7A-4F06-912B-13D0D224177A}">
      <dsp:nvSpPr>
        <dsp:cNvPr id="0" name=""/>
        <dsp:cNvSpPr/>
      </dsp:nvSpPr>
      <dsp:spPr>
        <a:xfrm>
          <a:off x="2721024" y="759746"/>
          <a:ext cx="1639509" cy="97636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88C4D-49A0-4919-BF47-2B1003769B07}">
      <dsp:nvSpPr>
        <dsp:cNvPr id="0" name=""/>
        <dsp:cNvSpPr/>
      </dsp:nvSpPr>
      <dsp:spPr>
        <a:xfrm>
          <a:off x="7007294" y="4921594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62784-F12D-4B7F-B614-26E157FDF8D1}">
      <dsp:nvSpPr>
        <dsp:cNvPr id="0" name=""/>
        <dsp:cNvSpPr/>
      </dsp:nvSpPr>
      <dsp:spPr>
        <a:xfrm>
          <a:off x="7094462" y="4834427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3FA55-259C-431D-94B7-13DCF8DE604E}">
      <dsp:nvSpPr>
        <dsp:cNvPr id="0" name=""/>
        <dsp:cNvSpPr/>
      </dsp:nvSpPr>
      <dsp:spPr>
        <a:xfrm>
          <a:off x="7181629" y="4747259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95981-51FB-4E18-9CAA-272C0370CA93}">
      <dsp:nvSpPr>
        <dsp:cNvPr id="0" name=""/>
        <dsp:cNvSpPr/>
      </dsp:nvSpPr>
      <dsp:spPr>
        <a:xfrm>
          <a:off x="4546125" y="4103770"/>
          <a:ext cx="972788" cy="97278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CE8DA-D5E5-4900-805A-4E74CAA58E67}">
      <dsp:nvSpPr>
        <dsp:cNvPr id="0" name=""/>
        <dsp:cNvSpPr/>
      </dsp:nvSpPr>
      <dsp:spPr>
        <a:xfrm>
          <a:off x="5299974" y="4805371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66F97-F7CE-42D2-BC13-5E12284B1477}">
      <dsp:nvSpPr>
        <dsp:cNvPr id="0" name=""/>
        <dsp:cNvSpPr/>
      </dsp:nvSpPr>
      <dsp:spPr>
        <a:xfrm>
          <a:off x="5416198" y="4805371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8B145-749B-4454-B71A-4BC4F2423749}">
      <dsp:nvSpPr>
        <dsp:cNvPr id="0" name=""/>
        <dsp:cNvSpPr/>
      </dsp:nvSpPr>
      <dsp:spPr>
        <a:xfrm>
          <a:off x="5299974" y="4921594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1B931-52A2-46C6-9E9E-84D608692D74}">
      <dsp:nvSpPr>
        <dsp:cNvPr id="0" name=""/>
        <dsp:cNvSpPr/>
      </dsp:nvSpPr>
      <dsp:spPr>
        <a:xfrm>
          <a:off x="5416198" y="4921594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A859D-54ED-448C-BA04-6AF1744AC760}">
      <dsp:nvSpPr>
        <dsp:cNvPr id="0" name=""/>
        <dsp:cNvSpPr/>
      </dsp:nvSpPr>
      <dsp:spPr>
        <a:xfrm>
          <a:off x="4546125" y="3453179"/>
          <a:ext cx="972788" cy="59898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FCABD-A216-4BD7-8640-91F608083D71}">
      <dsp:nvSpPr>
        <dsp:cNvPr id="0" name=""/>
        <dsp:cNvSpPr/>
      </dsp:nvSpPr>
      <dsp:spPr>
        <a:xfrm>
          <a:off x="5241863" y="3849725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1033E-6D8B-41C6-B6F8-C2B9DCA4B76D}">
      <dsp:nvSpPr>
        <dsp:cNvPr id="0" name=""/>
        <dsp:cNvSpPr/>
      </dsp:nvSpPr>
      <dsp:spPr>
        <a:xfrm>
          <a:off x="5329030" y="3762558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9CD31-C852-4D52-A6CD-F5E5103FEE51}">
      <dsp:nvSpPr>
        <dsp:cNvPr id="0" name=""/>
        <dsp:cNvSpPr/>
      </dsp:nvSpPr>
      <dsp:spPr>
        <a:xfrm>
          <a:off x="5416198" y="3675390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F3282-430E-43B3-93CA-4D407B4677B6}">
      <dsp:nvSpPr>
        <dsp:cNvPr id="0" name=""/>
        <dsp:cNvSpPr/>
      </dsp:nvSpPr>
      <dsp:spPr>
        <a:xfrm>
          <a:off x="5241863" y="3675390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A886D-8A4D-4FA3-B2EC-0FB0382858AE}">
      <dsp:nvSpPr>
        <dsp:cNvPr id="0" name=""/>
        <dsp:cNvSpPr/>
      </dsp:nvSpPr>
      <dsp:spPr>
        <a:xfrm>
          <a:off x="5416198" y="3849725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279CB-5531-4C41-88DE-686493EF1241}">
      <dsp:nvSpPr>
        <dsp:cNvPr id="0" name=""/>
        <dsp:cNvSpPr/>
      </dsp:nvSpPr>
      <dsp:spPr>
        <a:xfrm>
          <a:off x="225566" y="5207310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A099E-AAB0-4FDA-B40F-D36EFE2D98EC}">
      <dsp:nvSpPr>
        <dsp:cNvPr id="0" name=""/>
        <dsp:cNvSpPr/>
      </dsp:nvSpPr>
      <dsp:spPr>
        <a:xfrm>
          <a:off x="303048" y="5076559"/>
          <a:ext cx="1012500" cy="33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proven</a:t>
          </a:r>
          <a:endParaRPr lang="en-GB" sz="2000" kern="1200" dirty="0"/>
        </a:p>
      </dsp:txBody>
      <dsp:txXfrm>
        <a:off x="303048" y="5076559"/>
        <a:ext cx="1012500" cy="338984"/>
      </dsp:txXfrm>
    </dsp:sp>
    <dsp:sp modelId="{1DEAA5A2-54CE-4385-B304-41319E1DA4E7}">
      <dsp:nvSpPr>
        <dsp:cNvPr id="0" name=""/>
        <dsp:cNvSpPr/>
      </dsp:nvSpPr>
      <dsp:spPr>
        <a:xfrm>
          <a:off x="1315548" y="5207310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6BC29-EAE1-4BFB-A529-612A791157E5}">
      <dsp:nvSpPr>
        <dsp:cNvPr id="0" name=""/>
        <dsp:cNvSpPr/>
      </dsp:nvSpPr>
      <dsp:spPr>
        <a:xfrm>
          <a:off x="1431772" y="5207310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5A36B-848E-491D-B837-9E8BC18809F9}">
      <dsp:nvSpPr>
        <dsp:cNvPr id="0" name=""/>
        <dsp:cNvSpPr/>
      </dsp:nvSpPr>
      <dsp:spPr>
        <a:xfrm>
          <a:off x="1509254" y="5076559"/>
          <a:ext cx="1170000" cy="33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accurate</a:t>
          </a:r>
          <a:endParaRPr lang="en-GB" sz="2000" kern="1200" dirty="0"/>
        </a:p>
      </dsp:txBody>
      <dsp:txXfrm>
        <a:off x="1509254" y="5076559"/>
        <a:ext cx="1170000" cy="338984"/>
      </dsp:txXfrm>
    </dsp:sp>
    <dsp:sp modelId="{2A5C0C2E-CBF3-4343-AD34-F6131F6A3AE8}">
      <dsp:nvSpPr>
        <dsp:cNvPr id="0" name=""/>
        <dsp:cNvSpPr/>
      </dsp:nvSpPr>
      <dsp:spPr>
        <a:xfrm>
          <a:off x="2679254" y="5294477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138F1-1A96-4480-9DC2-564BFB5FACB7}">
      <dsp:nvSpPr>
        <dsp:cNvPr id="0" name=""/>
        <dsp:cNvSpPr/>
      </dsp:nvSpPr>
      <dsp:spPr>
        <a:xfrm>
          <a:off x="2766421" y="5207310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58A89-60DC-4442-969F-D982FD8A86CF}">
      <dsp:nvSpPr>
        <dsp:cNvPr id="0" name=""/>
        <dsp:cNvSpPr/>
      </dsp:nvSpPr>
      <dsp:spPr>
        <a:xfrm>
          <a:off x="2853589" y="5120142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47C84-E6BF-484C-88A5-DF9B84ED7FA3}">
      <dsp:nvSpPr>
        <dsp:cNvPr id="0" name=""/>
        <dsp:cNvSpPr/>
      </dsp:nvSpPr>
      <dsp:spPr>
        <a:xfrm>
          <a:off x="2931071" y="5076559"/>
          <a:ext cx="1620000" cy="33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User friendly</a:t>
          </a:r>
          <a:endParaRPr lang="en-GB" sz="2000" kern="1200" dirty="0"/>
        </a:p>
      </dsp:txBody>
      <dsp:txXfrm>
        <a:off x="2931071" y="5076559"/>
        <a:ext cx="1620000" cy="338984"/>
      </dsp:txXfrm>
    </dsp:sp>
    <dsp:sp modelId="{D4FAA033-505B-4F26-A9CE-5956F023F917}">
      <dsp:nvSpPr>
        <dsp:cNvPr id="0" name=""/>
        <dsp:cNvSpPr/>
      </dsp:nvSpPr>
      <dsp:spPr>
        <a:xfrm>
          <a:off x="4551071" y="5149198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82D13-2B5C-4630-B7DB-C9242885CC5B}">
      <dsp:nvSpPr>
        <dsp:cNvPr id="0" name=""/>
        <dsp:cNvSpPr/>
      </dsp:nvSpPr>
      <dsp:spPr>
        <a:xfrm>
          <a:off x="4667294" y="5149198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A1A7A-BFCE-418F-9239-82F335E676F8}">
      <dsp:nvSpPr>
        <dsp:cNvPr id="0" name=""/>
        <dsp:cNvSpPr/>
      </dsp:nvSpPr>
      <dsp:spPr>
        <a:xfrm>
          <a:off x="4551071" y="5265421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EFA3-7B95-4ACE-B658-944AD98166E7}">
      <dsp:nvSpPr>
        <dsp:cNvPr id="0" name=""/>
        <dsp:cNvSpPr/>
      </dsp:nvSpPr>
      <dsp:spPr>
        <a:xfrm>
          <a:off x="4667294" y="5265421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5C81A-CCA6-47F4-8215-ABDBE0DB00E9}">
      <dsp:nvSpPr>
        <dsp:cNvPr id="0" name=""/>
        <dsp:cNvSpPr/>
      </dsp:nvSpPr>
      <dsp:spPr>
        <a:xfrm>
          <a:off x="4744776" y="5076559"/>
          <a:ext cx="1012500" cy="33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rugged</a:t>
          </a:r>
          <a:endParaRPr lang="en-GB" sz="2000" kern="1200" dirty="0"/>
        </a:p>
      </dsp:txBody>
      <dsp:txXfrm>
        <a:off x="4744776" y="5076559"/>
        <a:ext cx="1012500" cy="338984"/>
      </dsp:txXfrm>
    </dsp:sp>
    <dsp:sp modelId="{CE9A0178-F49E-4E96-89AB-2CD4058920A2}">
      <dsp:nvSpPr>
        <dsp:cNvPr id="0" name=""/>
        <dsp:cNvSpPr/>
      </dsp:nvSpPr>
      <dsp:spPr>
        <a:xfrm>
          <a:off x="5757276" y="5294477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A69B3-0CE9-4C79-861B-91AAD5418F79}">
      <dsp:nvSpPr>
        <dsp:cNvPr id="0" name=""/>
        <dsp:cNvSpPr/>
      </dsp:nvSpPr>
      <dsp:spPr>
        <a:xfrm>
          <a:off x="5844444" y="5207310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39C9D-D481-414C-9717-C6DF522979D9}">
      <dsp:nvSpPr>
        <dsp:cNvPr id="0" name=""/>
        <dsp:cNvSpPr/>
      </dsp:nvSpPr>
      <dsp:spPr>
        <a:xfrm>
          <a:off x="5931611" y="5120142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1BFD7-F888-4F8A-B56F-2D3A0E66EBB0}">
      <dsp:nvSpPr>
        <dsp:cNvPr id="0" name=""/>
        <dsp:cNvSpPr/>
      </dsp:nvSpPr>
      <dsp:spPr>
        <a:xfrm>
          <a:off x="5757276" y="5120142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EE685-C67E-41BC-9A9C-FD0F35A6FB5A}">
      <dsp:nvSpPr>
        <dsp:cNvPr id="0" name=""/>
        <dsp:cNvSpPr/>
      </dsp:nvSpPr>
      <dsp:spPr>
        <a:xfrm>
          <a:off x="5931611" y="5294477"/>
          <a:ext cx="77482" cy="77482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23C8D-7785-4A31-8623-52FDE3679415}">
      <dsp:nvSpPr>
        <dsp:cNvPr id="0" name=""/>
        <dsp:cNvSpPr/>
      </dsp:nvSpPr>
      <dsp:spPr>
        <a:xfrm>
          <a:off x="6009094" y="5076559"/>
          <a:ext cx="1327500" cy="33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adaptable</a:t>
          </a:r>
          <a:endParaRPr lang="en-GB" sz="2000" kern="1200" dirty="0"/>
        </a:p>
      </dsp:txBody>
      <dsp:txXfrm>
        <a:off x="6009094" y="5076559"/>
        <a:ext cx="1327500" cy="3389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6DA188-E6CB-4BC0-96DB-E2C75DF698C4}">
      <dsp:nvSpPr>
        <dsp:cNvPr id="0" name=""/>
        <dsp:cNvSpPr/>
      </dsp:nvSpPr>
      <dsp:spPr>
        <a:xfrm>
          <a:off x="19610" y="2131"/>
          <a:ext cx="2400679" cy="1654068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FFC30C-7738-473E-87E0-55F308D81097}">
      <dsp:nvSpPr>
        <dsp:cNvPr id="0" name=""/>
        <dsp:cNvSpPr/>
      </dsp:nvSpPr>
      <dsp:spPr>
        <a:xfrm>
          <a:off x="19610" y="1656200"/>
          <a:ext cx="2400679" cy="890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Continuous Discharge Measurement</a:t>
          </a:r>
          <a:endParaRPr lang="en-GB" sz="1900" kern="1200" dirty="0"/>
        </a:p>
      </dsp:txBody>
      <dsp:txXfrm>
        <a:off x="19610" y="1656200"/>
        <a:ext cx="2400679" cy="890652"/>
      </dsp:txXfrm>
    </dsp:sp>
    <dsp:sp modelId="{5B56F818-93CA-4511-BC57-7167722D51A8}">
      <dsp:nvSpPr>
        <dsp:cNvPr id="0" name=""/>
        <dsp:cNvSpPr/>
      </dsp:nvSpPr>
      <dsp:spPr>
        <a:xfrm>
          <a:off x="0" y="2629586"/>
          <a:ext cx="2400679" cy="1654068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96322F-74A7-4D1C-85DB-4398441D167B}">
      <dsp:nvSpPr>
        <dsp:cNvPr id="0" name=""/>
        <dsp:cNvSpPr/>
      </dsp:nvSpPr>
      <dsp:spPr>
        <a:xfrm>
          <a:off x="0" y="4321494"/>
          <a:ext cx="2400679" cy="890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Argonaut ADV</a:t>
          </a:r>
          <a:endParaRPr lang="en-GB" sz="1900" kern="1200" dirty="0"/>
        </a:p>
      </dsp:txBody>
      <dsp:txXfrm>
        <a:off x="0" y="4321494"/>
        <a:ext cx="2400679" cy="890652"/>
      </dsp:txXfrm>
    </dsp:sp>
    <dsp:sp modelId="{AD7284CA-D7F7-440F-A617-C7CE4CAFCA7A}">
      <dsp:nvSpPr>
        <dsp:cNvPr id="0" name=""/>
        <dsp:cNvSpPr/>
      </dsp:nvSpPr>
      <dsp:spPr>
        <a:xfrm>
          <a:off x="2586066" y="83148"/>
          <a:ext cx="2400679" cy="1654068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C9DCAA-0828-42B8-A5D8-BFAB1FBADC9A}">
      <dsp:nvSpPr>
        <dsp:cNvPr id="0" name=""/>
        <dsp:cNvSpPr/>
      </dsp:nvSpPr>
      <dsp:spPr>
        <a:xfrm>
          <a:off x="2754882" y="1816793"/>
          <a:ext cx="2400679" cy="890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IQ, IQ+</a:t>
          </a:r>
          <a:endParaRPr lang="en-GB" sz="1900" kern="1200" dirty="0"/>
        </a:p>
      </dsp:txBody>
      <dsp:txXfrm>
        <a:off x="2754882" y="1816793"/>
        <a:ext cx="2400679" cy="890652"/>
      </dsp:txXfrm>
    </dsp:sp>
    <dsp:sp modelId="{714E7979-E987-4B6E-B826-E4AC36E01163}">
      <dsp:nvSpPr>
        <dsp:cNvPr id="0" name=""/>
        <dsp:cNvSpPr/>
      </dsp:nvSpPr>
      <dsp:spPr>
        <a:xfrm>
          <a:off x="5320918" y="136325"/>
          <a:ext cx="2400679" cy="1654068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05D20B-D3D2-4202-BEB0-DCB0C4E048D9}">
      <dsp:nvSpPr>
        <dsp:cNvPr id="0" name=""/>
        <dsp:cNvSpPr/>
      </dsp:nvSpPr>
      <dsp:spPr>
        <a:xfrm>
          <a:off x="5320918" y="1788154"/>
          <a:ext cx="2400679" cy="890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Argonaut SL3000   </a:t>
          </a:r>
          <a:r>
            <a:rPr lang="en-GB" sz="1400" kern="1200" dirty="0" smtClean="0"/>
            <a:t>(&amp; SL500 &amp; SL1500)</a:t>
          </a:r>
          <a:endParaRPr lang="en-GB" sz="1400" kern="1200" dirty="0"/>
        </a:p>
      </dsp:txBody>
      <dsp:txXfrm>
        <a:off x="5320918" y="1788154"/>
        <a:ext cx="2400679" cy="890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32253-376F-4D23-B997-D96C00794B7A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440CA-DE0D-4791-A2C9-1AEBF9068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2603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78DA0C3-CE4C-481A-8777-C159991576A6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D9CF26-C8E7-4EF0-B01F-79F585185E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322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D2F885-A838-4932-A99A-9EAE248EB56D}" type="slidenum">
              <a:rPr lang="en-US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ヒラギノ角ゴ Pro W3"/>
              </a:rPr>
              <a:t>EXO represents the work of over 30 engineers over 3 years.  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We did not “redesign” a sonde, we started from scratch and worked with customer feedback and our own experience. We’ve found plenty of new materials that are better suited for long-term monitoring.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67D878-FAA0-4964-B9E0-140A09D9A811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26</a:t>
            </a:fld>
            <a:endParaRPr lang="en-US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ヒラギノ角ゴ Pro W3"/>
              </a:rPr>
              <a:t>EXO1: Sampling and ground water Product, 4 ports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EXO2: Continuous Monitoring Product, 6 ports plus wiper port and AUX port  (AUX port still under development, at launch March 2012 will have limited functionality; in the future adapters for third-party sensors will be supported.)</a:t>
            </a:r>
          </a:p>
          <a:p>
            <a:pPr eaLnBrk="1" hangingPunct="1"/>
            <a:endParaRPr lang="en-US" dirty="0" smtClean="0">
              <a:ea typeface="ヒラギノ角ゴ Pro W3"/>
            </a:endParaRPr>
          </a:p>
          <a:p>
            <a:pPr eaLnBrk="1" hangingPunct="1"/>
            <a:r>
              <a:rPr lang="en-US" dirty="0" smtClean="0">
                <a:ea typeface="ヒラギノ角ゴ Pro W3"/>
              </a:rPr>
              <a:t>Double O-Ring Seals throughout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Wet-mate connectors throughout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Durable </a:t>
            </a:r>
            <a:r>
              <a:rPr lang="en-US" dirty="0" err="1" smtClean="0">
                <a:ea typeface="ヒラギノ角ゴ Pro W3"/>
              </a:rPr>
              <a:t>Xenoy</a:t>
            </a:r>
            <a:r>
              <a:rPr lang="en-US" dirty="0" smtClean="0">
                <a:ea typeface="ヒラギノ角ゴ Pro W3"/>
              </a:rPr>
              <a:t> Material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250m Depth Rating on all sensors and probes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CF98D2-3072-4D2E-B5D7-B84DB0FC1582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27</a:t>
            </a:fld>
            <a:endParaRPr lang="en-US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ヒラギノ角ゴ Pro W3"/>
              </a:rPr>
              <a:t>Metal Bulkhead (no stripping threads) and the sensor threads are replaceable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D-Batteries (2 and 4) 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Built-in Bluetooth Communications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Magnetic Radio Switch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Visual State Indicators (blue and red lights) – On, Off, Logging Enabled,</a:t>
            </a:r>
            <a:r>
              <a:rPr lang="en-US" baseline="0" dirty="0" smtClean="0">
                <a:ea typeface="ヒラギノ角ゴ Pro W3"/>
              </a:rPr>
              <a:t> Bluetooth connected</a:t>
            </a:r>
            <a:r>
              <a:rPr lang="en-US" dirty="0" smtClean="0">
                <a:ea typeface="ヒラギノ角ゴ Pro W3"/>
              </a:rPr>
              <a:t>, Errors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Smart Ports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Data Logging – Standard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Batteries – Standard</a:t>
            </a:r>
          </a:p>
          <a:p>
            <a:pPr eaLnBrk="1" hangingPunct="1"/>
            <a:endParaRPr lang="en-US" dirty="0" smtClean="0">
              <a:ea typeface="ヒラギノ角ゴ Pro W3"/>
            </a:endParaRPr>
          </a:p>
          <a:p>
            <a:pPr eaLnBrk="1" hangingPunct="1"/>
            <a:r>
              <a:rPr lang="en-US" dirty="0" smtClean="0">
                <a:ea typeface="ヒラギノ角ゴ Pro W3"/>
              </a:rPr>
              <a:t>(No Vented Level Sondes at release, other depths are ordered with the sonde – 10 meter, 100 meter, 250 meter)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BA65D9-8D2F-477F-AAA2-35968C8B8339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28</a:t>
            </a:fld>
            <a:endParaRPr lang="en-US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ヒラギノ角ゴ Pro W3"/>
              </a:rPr>
              <a:t>Please promote these features to build a brand around these lock-out specs.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C01BF0-AE49-4B62-8AE7-2E0B9E8A01D7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29</a:t>
            </a:fld>
            <a:endParaRPr lang="en-US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ea typeface="ヒラギノ角ゴ Pro W3"/>
              </a:rPr>
              <a:t>Every Port is Identical – Any sensor can be installed into any port </a:t>
            </a:r>
          </a:p>
          <a:p>
            <a:pPr eaLnBrk="1" hangingPunct="1"/>
            <a:r>
              <a:rPr lang="en-US" i="1" smtClean="0">
                <a:ea typeface="ヒラギノ角ゴ Pro W3"/>
              </a:rPr>
              <a:t>(Except the AUX port and power/comms port)</a:t>
            </a:r>
          </a:p>
          <a:p>
            <a:pPr eaLnBrk="1" hangingPunct="1"/>
            <a:r>
              <a:rPr lang="en-US" smtClean="0">
                <a:ea typeface="ヒラギノ角ゴ Pro W3"/>
              </a:rPr>
              <a:t>Improved sonde flexibility</a:t>
            </a:r>
          </a:p>
          <a:p>
            <a:pPr eaLnBrk="1" hangingPunct="1"/>
            <a:r>
              <a:rPr lang="en-US" smtClean="0">
                <a:ea typeface="ヒラギノ角ゴ Pro W3"/>
              </a:rPr>
              <a:t>Illustrate capacitive coupling.</a:t>
            </a:r>
          </a:p>
          <a:p>
            <a:pPr eaLnBrk="1" hangingPunct="1"/>
            <a:endParaRPr lang="en-US" smtClean="0">
              <a:ea typeface="ヒラギノ角ゴ Pro W3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4EC419-A1AA-4CA1-A84C-53618551BE9A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30</a:t>
            </a:fld>
            <a:endParaRPr lang="en-US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ヒラギノ角ゴ Pro W3"/>
              </a:rPr>
              <a:t>All specs will meet or exceed YSI current standards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/>
            </a:r>
            <a:br>
              <a:rPr lang="en-US" dirty="0" smtClean="0">
                <a:ea typeface="ヒラギノ角ゴ Pro W3"/>
              </a:rPr>
            </a:br>
            <a:r>
              <a:rPr lang="en-US" dirty="0" smtClean="0">
                <a:ea typeface="ヒラギノ角ゴ Pro W3"/>
              </a:rPr>
              <a:t>Smart Sensors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	Each sensor will have factory calibrations so all will have exact same range and relative readings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	Metadata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	Cal Data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	Firmware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Each Sensor is same length so measurements taken at exact same depth. Important for micro-structures!</a:t>
            </a:r>
            <a:r>
              <a:rPr lang="en-US" i="1" dirty="0" smtClean="0">
                <a:ea typeface="ヒラギノ角ゴ Pro W3"/>
              </a:rPr>
              <a:t>  (depth sensor is offset)</a:t>
            </a:r>
          </a:p>
          <a:p>
            <a:pPr eaLnBrk="1" hangingPunct="1"/>
            <a:r>
              <a:rPr lang="en-US" dirty="0" smtClean="0">
                <a:ea typeface="ヒラギノ角ゴ Pro W3"/>
              </a:rPr>
              <a:t>User-replaceable locking nuts if stripping or damage occurs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2A85F4-4627-445A-894D-7B6A2573B5E4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31</a:t>
            </a:fld>
            <a:endParaRPr lang="en-US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81100" y="407988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557214" y="4084638"/>
            <a:ext cx="6072187" cy="40719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100" b="1">
                <a:latin typeface="Calibri" pitchFamily="34" charset="0"/>
              </a:rPr>
              <a:t>We span the water cycle</a:t>
            </a:r>
            <a:endParaRPr lang="en-US" sz="11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z="11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100">
                <a:latin typeface="Calibri" pitchFamily="34" charset="0"/>
              </a:rPr>
              <a:t>Xylem has product and application expertise that span the entire water cycle, which can be broken down into two halves - water infrastructure and water applications.  </a:t>
            </a:r>
          </a:p>
          <a:p>
            <a:pPr eaLnBrk="1" hangingPunct="1">
              <a:spcBef>
                <a:spcPct val="0"/>
              </a:spcBef>
            </a:pPr>
            <a:endParaRPr lang="en-US" sz="11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100">
                <a:latin typeface="Calibri" pitchFamily="34" charset="0"/>
              </a:rPr>
              <a:t>Having a huge footprint on both sides of the water cycle gives us a balanced portfolio and presents opportunities for us to create solutions for customers no matter where they are in this loop.</a:t>
            </a:r>
          </a:p>
          <a:p>
            <a:pPr eaLnBrk="1" hangingPunct="1">
              <a:spcBef>
                <a:spcPct val="0"/>
              </a:spcBef>
            </a:pPr>
            <a:r>
              <a:rPr lang="en-US" sz="1100">
                <a:latin typeface="Calibri" pitchFamily="34" charset="0"/>
              </a:rPr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sz="1100">
                <a:latin typeface="Calibri" pitchFamily="34" charset="0"/>
              </a:rPr>
              <a:t>On the Water Infrastructure side of the water cycle, we are helping customers collect water from a source and distribute it to users, and then helping them return wastewater back to the environment. This involves three closely linked applications – transport, treatment and testing of water – for two types of customers:  public utilities and industrial facilities.</a:t>
            </a:r>
          </a:p>
          <a:p>
            <a:pPr eaLnBrk="1" hangingPunct="1">
              <a:spcBef>
                <a:spcPct val="0"/>
              </a:spcBef>
            </a:pPr>
            <a:endParaRPr lang="en-US" sz="11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100">
                <a:latin typeface="Calibri" pitchFamily="34" charset="0"/>
              </a:rPr>
              <a:t>On the Applied Water side of the water cycle, we are focused on all the applications – or uses – of water in our daily lives.   The customers here can be put into three major categories:  Building services (residential, commercial), industrial and agriculture.  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93C379-EC21-4F0C-B94B-5F62ECDA6A76}" type="slidenum">
              <a:rPr 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9B138-89BC-4704-9C06-0E172FC9784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A7E42-568F-4537-A31F-54D02DEEA1E5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416099"/>
            <a:ext cx="5139134" cy="418245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9D7A4-8228-4570-B49B-33309101CD03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Let's Solve Water: Our Tagline and Our Goal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Water is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global challenge that will define the 21st century.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Many people around the world live and work in areas that are either experiencing or facing threats to their water supplies and water security. 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Water scarcity is reaching crisis proportions.  Environmental issues – including droughts and pollution – and aging infrastructure, such as leaking pipes and inefficient pump systems, are accelerating the problem.  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At the same time, population growth and urbanization are creating increased need for the shrinking water resources.  It's a supply-and-demand challenge on a global scale, and the issues that are causing it are complex, urgent and interrelated. At Xylem, we have the size, scope and focus to address this challenge.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Many of our competitors have businesses in other markets, but we are a "pure play" water technology company.   We are focused on solving customers’ pressing and long-term water issues.  And that focus is and will be a strength for our company going forward.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Xylem is uniquely positioned to address complex water issues.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B02B5A-8CD6-474B-A92C-0F127E770C18}" type="slidenum">
              <a:rPr lang="en-US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BF9E0-B2F5-4216-9275-952F687027DF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416099"/>
            <a:ext cx="5139134" cy="418245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4256B-B384-434E-802F-6B7FBFB878A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ea typeface="ヒラギノ角ゴ Pro W3"/>
              </a:rPr>
              <a:t>YSI’s new advanced sonde platform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299523-9A41-48F9-BB91-BCF66F741030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25</a:t>
            </a:fld>
            <a:endParaRPr lang="en-US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4142153"/>
            <a:ext cx="3507153" cy="2715847"/>
          </a:xfrm>
          <a:prstGeom prst="rect">
            <a:avLst/>
          </a:prstGeom>
          <a:solidFill>
            <a:srgbClr val="615E9B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Click icon to add picture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507153" y="4142153"/>
            <a:ext cx="5636847" cy="2715847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Click icon to add picture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9" name="Picture 8" descr="Xylem_purple_indigo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480"/>
            <a:ext cx="9144000" cy="37368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41575" y="1883664"/>
            <a:ext cx="7772400" cy="1470025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4600" b="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Click to edit Master title style</a:t>
            </a:r>
            <a:endParaRPr kumimoji="0" lang="en-US" sz="4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575" y="3624192"/>
            <a:ext cx="7772400" cy="422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CLICK TO EDIT MASTER SUBTITLE STYLE</a:t>
            </a:r>
            <a:endParaRPr kumimoji="0" lang="en-US" sz="18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58559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2 Blue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Xylem_blue_aqua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Xylem_tag_rg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Xylem_blue_aqua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Xylem_tag_rg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4142153"/>
            <a:ext cx="3507153" cy="2715847"/>
          </a:xfrm>
          <a:solidFill>
            <a:schemeClr val="bg2"/>
          </a:solidFill>
          <a:ln>
            <a:noFill/>
          </a:ln>
        </p:spPr>
        <p:txBody>
          <a:bodyPr rtlCol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507153" y="4142153"/>
            <a:ext cx="5636847" cy="2715847"/>
          </a:xfrm>
          <a:solidFill>
            <a:schemeClr val="tx2"/>
          </a:solidFill>
          <a:ln>
            <a:noFill/>
          </a:ln>
        </p:spPr>
        <p:txBody>
          <a:bodyPr rtlCol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575" y="1883664"/>
            <a:ext cx="7772400" cy="1470025"/>
          </a:xfrm>
        </p:spPr>
        <p:txBody>
          <a:bodyPr/>
          <a:lstStyle>
            <a:lvl1pPr>
              <a:lnSpc>
                <a:spcPts val="5000"/>
              </a:lnSpc>
              <a:defRPr sz="4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575" y="3685032"/>
            <a:ext cx="7772400" cy="422029"/>
          </a:xfrm>
        </p:spPr>
        <p:txBody>
          <a:bodyPr/>
          <a:lstStyle>
            <a:lvl1pPr marL="0" indent="0" algn="l">
              <a:buNone/>
              <a:defRPr sz="14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41575" y="234706"/>
            <a:ext cx="3175000" cy="3905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7762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Blue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Xylem_blue_aqua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Xylem_tag_rg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8950" y="498475"/>
            <a:ext cx="194627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Xylem_blue_aqua2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09575"/>
            <a:ext cx="91440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4142153"/>
            <a:ext cx="9144000" cy="2715847"/>
          </a:xfrm>
          <a:solidFill>
            <a:schemeClr val="bg2"/>
          </a:solidFill>
          <a:ln>
            <a:noFill/>
          </a:ln>
        </p:spPr>
        <p:txBody>
          <a:bodyPr rtlCol="0">
            <a:noAutofit/>
          </a:bodyPr>
          <a:lstStyle>
            <a:lvl1pPr>
              <a:defRPr>
                <a:solidFill>
                  <a:srgbClr val="FFFFFF"/>
                </a:solidFill>
                <a:latin typeface="AvenirNext LT Com Regular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575" y="1884228"/>
            <a:ext cx="7772400" cy="1470025"/>
          </a:xfrm>
        </p:spPr>
        <p:txBody>
          <a:bodyPr/>
          <a:lstStyle>
            <a:lvl1pPr>
              <a:lnSpc>
                <a:spcPts val="5000"/>
              </a:lnSpc>
              <a:defRPr sz="4600" b="0">
                <a:solidFill>
                  <a:schemeClr val="bg1"/>
                </a:solidFill>
                <a:latin typeface="AvenirNext LT Com Regular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575" y="3685799"/>
            <a:ext cx="7772400" cy="422029"/>
          </a:xfrm>
        </p:spPr>
        <p:txBody>
          <a:bodyPr/>
          <a:lstStyle>
            <a:lvl1pPr marL="0" indent="0" algn="l">
              <a:buNone/>
              <a:defRPr sz="1400" cap="all">
                <a:solidFill>
                  <a:srgbClr val="FFFFFF"/>
                </a:solidFill>
                <a:latin typeface="AvenirNext LT Com Regular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41575" y="234706"/>
            <a:ext cx="3175000" cy="3905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venirNext LT Com Regular" pitchFamily="34" charset="0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Date Placeholder 14"/>
          <p:cNvSpPr>
            <a:spLocks noGrp="1"/>
          </p:cNvSpPr>
          <p:nvPr>
            <p:ph type="dt" sz="half" idx="12"/>
          </p:nvPr>
        </p:nvSpPr>
        <p:spPr>
          <a:xfrm>
            <a:off x="601663" y="5268913"/>
            <a:ext cx="3389312" cy="1190625"/>
          </a:xfrm>
          <a:prstGeom prst="rect">
            <a:avLst/>
          </a:prstGeom>
        </p:spPr>
        <p:txBody>
          <a:bodyPr/>
          <a:lstStyle>
            <a:lvl1pPr>
              <a:defRPr sz="2000" smtClean="0">
                <a:solidFill>
                  <a:schemeClr val="bg1"/>
                </a:solidFill>
                <a:latin typeface="AvenirNext LT Com Regular" pitchFamily="34" charset="0"/>
              </a:defRPr>
            </a:lvl1pPr>
          </a:lstStyle>
          <a:p>
            <a:pPr>
              <a:defRPr/>
            </a:pPr>
            <a:r>
              <a:rPr lang="en-US" smtClean="0"/>
              <a:t>2/8/2013</a:t>
            </a:r>
            <a:endParaRPr lang="en-US" dirty="0"/>
          </a:p>
        </p:txBody>
      </p:sp>
      <p:pic>
        <p:nvPicPr>
          <p:cNvPr id="12" name="Picture 11" descr="Xylem_logo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659309" y="440589"/>
            <a:ext cx="1967166" cy="6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EFEC867-67CF-44E1-8ADC-180D87FCED5B}" type="slidenum">
              <a:rPr lang="en-US">
                <a:solidFill>
                  <a:prstClr val="black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441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venirNext LT Com Regular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1"/>
            <a:ext cx="4847492" cy="4357688"/>
          </a:xfrm>
        </p:spPr>
        <p:txBody>
          <a:bodyPr/>
          <a:lstStyle>
            <a:lvl1pPr>
              <a:defRPr sz="2000">
                <a:latin typeface="AvenirNext LT Com Regular" pitchFamily="34" charset="0"/>
              </a:defRPr>
            </a:lvl1pPr>
            <a:lvl2pPr>
              <a:defRPr sz="1800">
                <a:latin typeface="AvenirNext LT Com Regular" pitchFamily="34" charset="0"/>
              </a:defRPr>
            </a:lvl2pPr>
            <a:lvl3pPr>
              <a:defRPr sz="1800">
                <a:latin typeface="AvenirNext LT Com Regular" pitchFamily="34" charset="0"/>
              </a:defRPr>
            </a:lvl3pPr>
            <a:lvl4pPr>
              <a:defRPr sz="1800">
                <a:latin typeface="AvenirNext LT Com Regular" pitchFamily="34" charset="0"/>
              </a:defRPr>
            </a:lvl4pPr>
            <a:lvl5pPr>
              <a:defRPr sz="1800">
                <a:latin typeface="AvenirNext LT Com Regular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1538" y="1270000"/>
            <a:ext cx="2825261" cy="4357689"/>
          </a:xfrm>
        </p:spPr>
        <p:txBody>
          <a:bodyPr/>
          <a:lstStyle>
            <a:lvl1pPr>
              <a:defRPr sz="2200">
                <a:latin typeface="AvenirNext LT Com Regular" pitchFamily="34" charset="0"/>
              </a:defRPr>
            </a:lvl1pPr>
            <a:lvl2pPr>
              <a:defRPr sz="1800">
                <a:latin typeface="AvenirNext LT Com Regular" pitchFamily="34" charset="0"/>
              </a:defRPr>
            </a:lvl2pPr>
            <a:lvl3pPr>
              <a:defRPr sz="1800">
                <a:latin typeface="AvenirNext LT Com Regular" pitchFamily="34" charset="0"/>
              </a:defRPr>
            </a:lvl3pPr>
            <a:lvl4pPr>
              <a:defRPr sz="1800">
                <a:latin typeface="AvenirNext LT Com Regular" pitchFamily="34" charset="0"/>
              </a:defRPr>
            </a:lvl4pPr>
            <a:lvl5pPr>
              <a:defRPr sz="1800">
                <a:latin typeface="AvenirNext LT Com Regular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4767263" y="63992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venirNext LT Com Regular" pitchFamily="34" charset="0"/>
              </a:defRPr>
            </a:lvl1pPr>
          </a:lstStyle>
          <a:p>
            <a:pPr>
              <a:defRPr/>
            </a:pPr>
            <a:r>
              <a:rPr lang="en-US" smtClean="0"/>
              <a:t>2/8/2013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06538" y="639921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 smtClean="0">
                <a:latin typeface="AvenirNext LT Com Regular" pitchFamily="34" charset="0"/>
              </a:defRPr>
            </a:lvl1pPr>
          </a:lstStyle>
          <a:p>
            <a:pPr>
              <a:defRPr/>
            </a:pPr>
            <a:r>
              <a:rPr lang="en-US" smtClean="0"/>
              <a:t>Xylem: A Company Overview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65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YSI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00200"/>
            <a:ext cx="4691185" cy="46908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7472" y="6404429"/>
            <a:ext cx="715108" cy="453571"/>
          </a:xfrm>
          <a:prstGeom prst="rect">
            <a:avLst/>
          </a:prstGeom>
        </p:spPr>
        <p:txBody>
          <a:bodyPr/>
          <a:lstStyle/>
          <a:p>
            <a:fld id="{50F2F8E5-1108-0A46-83A0-852BF6A1A5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76671" y="1600200"/>
            <a:ext cx="3429000" cy="377887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pic>
        <p:nvPicPr>
          <p:cNvPr id="8" name="Picture 7" descr="YSI_Xylem_rgb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8426546" y="6400800"/>
            <a:ext cx="37817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4342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Indi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Xylem_indigo_blue2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11163"/>
            <a:ext cx="9144000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4142153"/>
            <a:ext cx="9144000" cy="2715847"/>
          </a:xfrm>
          <a:solidFill>
            <a:schemeClr val="accent2"/>
          </a:solidFill>
          <a:ln>
            <a:noFill/>
          </a:ln>
        </p:spPr>
        <p:txBody>
          <a:bodyPr rtlCol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575" y="1883664"/>
            <a:ext cx="7772400" cy="1470025"/>
          </a:xfrm>
        </p:spPr>
        <p:txBody>
          <a:bodyPr/>
          <a:lstStyle>
            <a:lvl1pPr>
              <a:lnSpc>
                <a:spcPts val="5000"/>
              </a:lnSpc>
              <a:defRPr sz="4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575" y="3624192"/>
            <a:ext cx="7772400" cy="422029"/>
          </a:xfrm>
        </p:spPr>
        <p:txBody>
          <a:bodyPr/>
          <a:lstStyle>
            <a:lvl1pPr marL="0" indent="0" algn="l">
              <a:buNone/>
              <a:defRPr sz="18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41575" y="234706"/>
            <a:ext cx="3175000" cy="3905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662738" y="449263"/>
            <a:ext cx="2178050" cy="908050"/>
          </a:xfrm>
        </p:spPr>
        <p:txBody>
          <a:bodyPr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256514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629525" y="6408738"/>
            <a:ext cx="1231900" cy="331787"/>
          </a:xfrm>
        </p:spPr>
        <p:txBody>
          <a:bodyPr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57200" y="6318250"/>
            <a:ext cx="7143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8AEE5-04AD-41C6-A1FA-EE5027195B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063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4142153"/>
            <a:ext cx="3507153" cy="2715847"/>
          </a:xfrm>
          <a:prstGeom prst="rect">
            <a:avLst/>
          </a:prstGeom>
          <a:solidFill>
            <a:srgbClr val="615E9B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Click icon to add picture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507153" y="4142153"/>
            <a:ext cx="5636847" cy="2715847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Click icon to add picture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9" name="Picture 8" descr="Xylem_purple_indigo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480"/>
            <a:ext cx="9144000" cy="37368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41575" y="1883664"/>
            <a:ext cx="7772400" cy="1470025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4600" b="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Click to edit Master title style</a:t>
            </a:r>
            <a:endParaRPr kumimoji="0" lang="en-US" sz="4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575" y="3624192"/>
            <a:ext cx="7772400" cy="422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CLICK TO EDIT MASTER SUBTITLE STYLE</a:t>
            </a:r>
            <a:endParaRPr kumimoji="0" lang="en-US" sz="18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585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vider_PurpleIndi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413974"/>
            <a:ext cx="7772400" cy="1362075"/>
          </a:xfrm>
        </p:spPr>
        <p:txBody>
          <a:bodyPr vert="horz" lIns="0" tIns="45720" rIns="0" bIns="45720" rtlCol="0" anchor="t" anchorCtr="0">
            <a:noAutofit/>
          </a:bodyPr>
          <a:lstStyle>
            <a:lvl1pPr>
              <a:lnSpc>
                <a:spcPts val="6500"/>
              </a:lnSpc>
              <a:defRPr lang="en-US" sz="4600" b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5731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390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vider_PurpleIndi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413974"/>
            <a:ext cx="7772400" cy="1362075"/>
          </a:xfrm>
        </p:spPr>
        <p:txBody>
          <a:bodyPr vert="horz" lIns="0" tIns="45720" rIns="0" bIns="45720" rtlCol="0" anchor="t" anchorCtr="0">
            <a:noAutofit/>
          </a:bodyPr>
          <a:lstStyle>
            <a:lvl1pPr>
              <a:lnSpc>
                <a:spcPts val="6500"/>
              </a:lnSpc>
              <a:defRPr lang="en-US" sz="4600" b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573190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1194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2430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90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056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58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89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39033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11943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24307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3908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30562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58837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88945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5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88736"/>
            <a:ext cx="9144000" cy="9692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2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4792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879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2" r:id="rId16"/>
  </p:sldLayoutIdLst>
  <p:transition/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5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2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177800" indent="-177800" algn="l" defTabSz="914400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6400" indent="-177800" algn="l" defTabSz="914400" rtl="0" eaLnBrk="1" latinLnBrk="0" hangingPunct="1">
        <a:spcBef>
          <a:spcPts val="0"/>
        </a:spcBef>
        <a:buFont typeface="Calibri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35000" indent="-177800" algn="l" defTabSz="914400" rtl="0" eaLnBrk="1" latinLnBrk="0" hangingPunct="1">
        <a:spcBef>
          <a:spcPts val="0"/>
        </a:spcBef>
        <a:buFont typeface="Calibri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3600" indent="-177800" algn="l" defTabSz="914400" rtl="0" eaLnBrk="1" latinLnBrk="0" hangingPunct="1">
        <a:spcBef>
          <a:spcPts val="0"/>
        </a:spcBef>
        <a:buFont typeface="Calibri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5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88736"/>
            <a:ext cx="9144000" cy="9692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2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4792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879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5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2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177800" indent="-177800" algn="l" defTabSz="914400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6400" indent="-177800" algn="l" defTabSz="914400" rtl="0" eaLnBrk="1" latinLnBrk="0" hangingPunct="1">
        <a:spcBef>
          <a:spcPts val="0"/>
        </a:spcBef>
        <a:buFont typeface="Calibri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35000" indent="-177800" algn="l" defTabSz="914400" rtl="0" eaLnBrk="1" latinLnBrk="0" hangingPunct="1">
        <a:spcBef>
          <a:spcPts val="0"/>
        </a:spcBef>
        <a:buFont typeface="Calibri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3600" indent="-177800" algn="l" defTabSz="914400" rtl="0" eaLnBrk="1" latinLnBrk="0" hangingPunct="1">
        <a:spcBef>
          <a:spcPts val="0"/>
        </a:spcBef>
        <a:buFont typeface="Calibri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png"/><Relationship Id="rId7" Type="http://schemas.openxmlformats.org/officeDocument/2006/relationships/image" Target="../media/image9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49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hyperlink" Target="http://www.aadi.no/Aanderaa/Products/AWS/Picture%20Library/1/AWS_2700.jpg" TargetMode="External"/><Relationship Id="rId4" Type="http://schemas.openxmlformats.org/officeDocument/2006/relationships/image" Target="../media/image106.jpeg"/><Relationship Id="rId9" Type="http://schemas.openxmlformats.org/officeDocument/2006/relationships/image" Target="../media/image10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openxmlformats.org/officeDocument/2006/relationships/image" Target="../media/image13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8.jpeg"/><Relationship Id="rId4" Type="http://schemas.openxmlformats.org/officeDocument/2006/relationships/hyperlink" Target="http://www.google.co.uk/url?sa=i&amp;source=images&amp;cd=&amp;cad=rja&amp;docid=M-k_6YMsOJa2uM&amp;tbnid=7_75Gj6Akpm7_M:&amp;ved=0CAgQjRwwAA&amp;url=http://www.oceanscience.com/products/tethered-boats/cable-chimp-ii.aspx&amp;ei=LPk9UcqzDIXOyAGhm4GYDg&amp;psig=AFQjCNFHOdFVWMcBJkYtJDO-D55ikYnX_Q&amp;ust=136310238024613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0.gi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52.png"/><Relationship Id="rId4" Type="http://schemas.openxmlformats.org/officeDocument/2006/relationships/diagramData" Target="../diagrams/data3.xml"/><Relationship Id="rId9" Type="http://schemas.openxmlformats.org/officeDocument/2006/relationships/image" Target="../media/image1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6.jpeg"/><Relationship Id="rId11" Type="http://schemas.openxmlformats.org/officeDocument/2006/relationships/image" Target="../media/image160.tiff"/><Relationship Id="rId5" Type="http://schemas.openxmlformats.org/officeDocument/2006/relationships/image" Target="../media/image155.png"/><Relationship Id="rId10" Type="http://schemas.openxmlformats.org/officeDocument/2006/relationships/image" Target="../media/image159.jpeg"/><Relationship Id="rId4" Type="http://schemas.openxmlformats.org/officeDocument/2006/relationships/image" Target="../media/image154.jpeg"/><Relationship Id="rId9" Type="http://schemas.openxmlformats.org/officeDocument/2006/relationships/image" Target="../media/image11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jpeg"/><Relationship Id="rId11" Type="http://schemas.openxmlformats.org/officeDocument/2006/relationships/image" Target="../media/image171.jpeg"/><Relationship Id="rId5" Type="http://schemas.openxmlformats.org/officeDocument/2006/relationships/image" Target="../media/image165.jpeg"/><Relationship Id="rId10" Type="http://schemas.openxmlformats.org/officeDocument/2006/relationships/image" Target="../media/image170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17.jpeg"/><Relationship Id="rId19" Type="http://schemas.openxmlformats.org/officeDocument/2006/relationships/image" Target="../media/image33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7.png"/><Relationship Id="rId5" Type="http://schemas.openxmlformats.org/officeDocument/2006/relationships/image" Target="../media/image196.jpeg"/><Relationship Id="rId4" Type="http://schemas.openxmlformats.org/officeDocument/2006/relationships/image" Target="../media/image1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2.jpeg"/><Relationship Id="rId4" Type="http://schemas.openxmlformats.org/officeDocument/2006/relationships/image" Target="../media/image20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2.jpeg"/><Relationship Id="rId4" Type="http://schemas.openxmlformats.org/officeDocument/2006/relationships/image" Target="../media/image2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4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58.png"/><Relationship Id="rId5" Type="http://schemas.openxmlformats.org/officeDocument/2006/relationships/image" Target="../media/image62.tiff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blue_box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138613"/>
            <a:ext cx="9144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3"/>
          <p:cNvSpPr>
            <a:spLocks noGrp="1"/>
          </p:cNvSpPr>
          <p:nvPr>
            <p:ph type="ctrTitle"/>
          </p:nvPr>
        </p:nvSpPr>
        <p:spPr>
          <a:xfrm>
            <a:off x="449263" y="1770063"/>
            <a:ext cx="7764462" cy="15843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venirNext LT Com Regular"/>
                <a:cs typeface="Arial" pitchFamily="34" charset="0"/>
              </a:rPr>
              <a:t>Xylem Analytics</a:t>
            </a:r>
            <a:br>
              <a:rPr lang="en-US" dirty="0" smtClean="0">
                <a:latin typeface="AvenirNext LT Com Regular"/>
                <a:cs typeface="Arial" pitchFamily="34" charset="0"/>
              </a:rPr>
            </a:br>
            <a:r>
              <a:rPr lang="en-US" dirty="0" smtClean="0">
                <a:latin typeface="AvenirNext LT Com Regular"/>
                <a:cs typeface="Arial" pitchFamily="34" charset="0"/>
              </a:rPr>
              <a:t>Environmental Monitoring </a:t>
            </a:r>
            <a:br>
              <a:rPr lang="en-US" dirty="0" smtClean="0">
                <a:latin typeface="AvenirNext LT Com Regular"/>
                <a:cs typeface="Arial" pitchFamily="34" charset="0"/>
              </a:rPr>
            </a:br>
            <a:r>
              <a:rPr lang="en-US" dirty="0" smtClean="0">
                <a:latin typeface="AvenirNext LT Com Regular"/>
                <a:cs typeface="Arial" pitchFamily="34" charset="0"/>
              </a:rPr>
              <a:t>Systems &amp; Solution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4199206"/>
            <a:ext cx="9144000" cy="265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933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1096" y="3550043"/>
            <a:ext cx="4082903" cy="2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-2"/>
            <a:ext cx="4480560" cy="296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" y="2965266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Water Lab-Analysis</a:t>
            </a: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7175" y="3052017"/>
            <a:ext cx="2564295" cy="41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0246" y="0"/>
            <a:ext cx="4653755" cy="296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50041"/>
            <a:ext cx="3696789" cy="263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110213_Multi_9430_IDS_mit_Arm klein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193" y="3550043"/>
            <a:ext cx="1996130" cy="263094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546" y="3008642"/>
            <a:ext cx="489989" cy="49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086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1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748976" y="20026"/>
            <a:ext cx="4632702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Sea Water Monitoring</a:t>
            </a:r>
          </a:p>
          <a:p>
            <a:pPr>
              <a:spcBef>
                <a:spcPct val="50000"/>
              </a:spcBef>
            </a:pP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3618" y="681745"/>
            <a:ext cx="919167" cy="37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1553" y="527985"/>
            <a:ext cx="655554" cy="66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5327" y="681745"/>
            <a:ext cx="2076014" cy="34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63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FulI Integration no cop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997" y="0"/>
            <a:ext cx="4541004" cy="610633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61849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09102" y="3403170"/>
            <a:ext cx="144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Coastal Monitoring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715942" y="3314352"/>
            <a:ext cx="17190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Oceanography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83914" y="0"/>
            <a:ext cx="4114521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Sea Water Monitoring</a:t>
            </a: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94" y="1543050"/>
            <a:ext cx="1301750" cy="276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8832" y="548366"/>
            <a:ext cx="704075" cy="71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497" y="689391"/>
            <a:ext cx="1076742" cy="43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8245" y="689391"/>
            <a:ext cx="19145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6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Bilde Vatlestraumen og bå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61" y="3443432"/>
            <a:ext cx="3952068" cy="1337794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45968" y="0"/>
            <a:ext cx="2881395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Harbor control</a:t>
            </a: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IMG_02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7261" y="1873188"/>
            <a:ext cx="1956739" cy="2608502"/>
          </a:xfrm>
          <a:prstGeom prst="rect">
            <a:avLst/>
          </a:prstGeom>
          <a:noFill/>
        </p:spPr>
      </p:pic>
      <p:pic>
        <p:nvPicPr>
          <p:cNvPr id="8" name="Picture 29" descr="Pictu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9021" y="673956"/>
            <a:ext cx="1118116" cy="175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9232" y="525142"/>
            <a:ext cx="1647120" cy="27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YPACK - a Xylem brand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9232" y="812222"/>
            <a:ext cx="1094861" cy="44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33174" y="615828"/>
            <a:ext cx="639076" cy="56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88686" y="598714"/>
            <a:ext cx="41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Systems for Hydrology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3255" y="6379511"/>
            <a:ext cx="682158" cy="45159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614709260"/>
              </p:ext>
            </p:extLst>
          </p:nvPr>
        </p:nvGraphicFramePr>
        <p:xfrm>
          <a:off x="188686" y="1132114"/>
          <a:ext cx="8785413" cy="5473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681342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55CC18-2822-4B98-9F86-5DC6882D8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CCB343-9D6F-4301-A9D6-4A28814AF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6E2D8E-ADC5-48CD-B56F-4165B5B20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DFC4DF-E276-4FE4-8870-211AC72558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BF8B97-1C43-4B05-921A-E4487A935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9179B8-CBB1-469E-8C1B-47453EF0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A700C8-744D-4906-A6B8-76183DBBF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810438733"/>
              </p:ext>
            </p:extLst>
          </p:nvPr>
        </p:nvGraphicFramePr>
        <p:xfrm>
          <a:off x="766661" y="829448"/>
          <a:ext cx="7336594" cy="598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278056" y="1404000"/>
            <a:ext cx="2825199" cy="28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616857"/>
            <a:ext cx="662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Wading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Measurements -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FlowTracker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3255" y="6379511"/>
            <a:ext cx="682158" cy="451594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7693" y="4518663"/>
            <a:ext cx="1651465" cy="109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4592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FT User Illustratio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" y="1295400"/>
            <a:ext cx="35528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09800" y="1660525"/>
            <a:ext cx="6248400" cy="3749675"/>
            <a:chOff x="1392" y="1046"/>
            <a:chExt cx="3936" cy="2362"/>
          </a:xfrm>
        </p:grpSpPr>
        <p:pic>
          <p:nvPicPr>
            <p:cNvPr id="47123" name="Picture 6" descr="2D TF Probe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976" y="1056"/>
              <a:ext cx="2352" cy="233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7124" name="Rectangle 7"/>
            <p:cNvSpPr>
              <a:spLocks noChangeArrowheads="1"/>
            </p:cNvSpPr>
            <p:nvPr/>
          </p:nvSpPr>
          <p:spPr bwMode="auto">
            <a:xfrm>
              <a:off x="1392" y="2928"/>
              <a:ext cx="480" cy="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400" dirty="0"/>
            </a:p>
          </p:txBody>
        </p:sp>
        <p:sp>
          <p:nvSpPr>
            <p:cNvPr id="47125" name="Line 10"/>
            <p:cNvSpPr>
              <a:spLocks noChangeShapeType="1"/>
            </p:cNvSpPr>
            <p:nvPr/>
          </p:nvSpPr>
          <p:spPr bwMode="auto">
            <a:xfrm flipV="1">
              <a:off x="1392" y="1046"/>
              <a:ext cx="1578" cy="188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126" name="Line 11"/>
            <p:cNvSpPr>
              <a:spLocks noChangeShapeType="1"/>
            </p:cNvSpPr>
            <p:nvPr/>
          </p:nvSpPr>
          <p:spPr bwMode="auto">
            <a:xfrm>
              <a:off x="1872" y="3408"/>
              <a:ext cx="11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981200" y="2057400"/>
            <a:ext cx="6391275" cy="2524125"/>
            <a:chOff x="1248" y="1296"/>
            <a:chExt cx="4026" cy="1590"/>
          </a:xfrm>
        </p:grpSpPr>
        <p:pic>
          <p:nvPicPr>
            <p:cNvPr id="47119" name="Picture 13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120" y="1488"/>
              <a:ext cx="2148" cy="139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7120" name="Rectangle 14"/>
            <p:cNvSpPr>
              <a:spLocks noChangeArrowheads="1"/>
            </p:cNvSpPr>
            <p:nvPr/>
          </p:nvSpPr>
          <p:spPr bwMode="auto">
            <a:xfrm>
              <a:off x="1248" y="1296"/>
              <a:ext cx="384" cy="28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400" dirty="0"/>
            </a:p>
          </p:txBody>
        </p:sp>
        <p:sp>
          <p:nvSpPr>
            <p:cNvPr id="47121" name="Line 15"/>
            <p:cNvSpPr>
              <a:spLocks noChangeShapeType="1"/>
            </p:cNvSpPr>
            <p:nvPr/>
          </p:nvSpPr>
          <p:spPr bwMode="auto">
            <a:xfrm>
              <a:off x="1633" y="1300"/>
              <a:ext cx="3641" cy="1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122" name="Line 16"/>
            <p:cNvSpPr>
              <a:spLocks noChangeShapeType="1"/>
            </p:cNvSpPr>
            <p:nvPr/>
          </p:nvSpPr>
          <p:spPr bwMode="auto">
            <a:xfrm>
              <a:off x="1248" y="1584"/>
              <a:ext cx="1852" cy="12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552450" y="1752600"/>
            <a:ext cx="8439150" cy="4191000"/>
            <a:chOff x="348" y="1104"/>
            <a:chExt cx="5316" cy="2640"/>
          </a:xfrm>
        </p:grpSpPr>
        <p:pic>
          <p:nvPicPr>
            <p:cNvPr id="47111" name="Picture 21" descr="FT Report Graphs only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736" y="1111"/>
              <a:ext cx="2928" cy="2249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7112" name="Line 25"/>
            <p:cNvSpPr>
              <a:spLocks noChangeShapeType="1"/>
            </p:cNvSpPr>
            <p:nvPr/>
          </p:nvSpPr>
          <p:spPr bwMode="auto">
            <a:xfrm flipV="1">
              <a:off x="352" y="1104"/>
              <a:ext cx="2384" cy="5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113" name="Line 26"/>
            <p:cNvSpPr>
              <a:spLocks noChangeShapeType="1"/>
            </p:cNvSpPr>
            <p:nvPr/>
          </p:nvSpPr>
          <p:spPr bwMode="auto">
            <a:xfrm flipV="1">
              <a:off x="2548" y="3364"/>
              <a:ext cx="3116" cy="3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7114" name="Group 36"/>
            <p:cNvGrpSpPr>
              <a:grpSpLocks/>
            </p:cNvGrpSpPr>
            <p:nvPr/>
          </p:nvGrpSpPr>
          <p:grpSpPr bwMode="auto">
            <a:xfrm>
              <a:off x="348" y="1671"/>
              <a:ext cx="2196" cy="2073"/>
              <a:chOff x="348" y="1671"/>
              <a:chExt cx="2196" cy="2073"/>
            </a:xfrm>
          </p:grpSpPr>
          <p:grpSp>
            <p:nvGrpSpPr>
              <p:cNvPr id="47115" name="Group 34"/>
              <p:cNvGrpSpPr>
                <a:grpSpLocks/>
              </p:cNvGrpSpPr>
              <p:nvPr/>
            </p:nvGrpSpPr>
            <p:grpSpPr bwMode="auto">
              <a:xfrm>
                <a:off x="948" y="1968"/>
                <a:ext cx="1596" cy="1776"/>
                <a:chOff x="948" y="1968"/>
                <a:chExt cx="1596" cy="1776"/>
              </a:xfrm>
            </p:grpSpPr>
            <p:sp>
              <p:nvSpPr>
                <p:cNvPr id="47117" name="Freeform 31"/>
                <p:cNvSpPr>
                  <a:spLocks/>
                </p:cNvSpPr>
                <p:nvPr/>
              </p:nvSpPr>
              <p:spPr bwMode="auto">
                <a:xfrm>
                  <a:off x="948" y="1970"/>
                  <a:ext cx="1590" cy="1765"/>
                </a:xfrm>
                <a:custGeom>
                  <a:avLst/>
                  <a:gdLst>
                    <a:gd name="T0" fmla="*/ 69 w 1590"/>
                    <a:gd name="T1" fmla="*/ 97 h 1765"/>
                    <a:gd name="T2" fmla="*/ 43 w 1590"/>
                    <a:gd name="T3" fmla="*/ 495 h 1765"/>
                    <a:gd name="T4" fmla="*/ 32 w 1590"/>
                    <a:gd name="T5" fmla="*/ 700 h 1765"/>
                    <a:gd name="T6" fmla="*/ 237 w 1590"/>
                    <a:gd name="T7" fmla="*/ 904 h 1765"/>
                    <a:gd name="T8" fmla="*/ 396 w 1590"/>
                    <a:gd name="T9" fmla="*/ 1075 h 1765"/>
                    <a:gd name="T10" fmla="*/ 615 w 1590"/>
                    <a:gd name="T11" fmla="*/ 1312 h 1765"/>
                    <a:gd name="T12" fmla="*/ 828 w 1590"/>
                    <a:gd name="T13" fmla="*/ 1471 h 1765"/>
                    <a:gd name="T14" fmla="*/ 942 w 1590"/>
                    <a:gd name="T15" fmla="*/ 1570 h 1765"/>
                    <a:gd name="T16" fmla="*/ 1080 w 1590"/>
                    <a:gd name="T17" fmla="*/ 1699 h 1765"/>
                    <a:gd name="T18" fmla="*/ 1209 w 1590"/>
                    <a:gd name="T19" fmla="*/ 1765 h 1765"/>
                    <a:gd name="T20" fmla="*/ 1590 w 1590"/>
                    <a:gd name="T21" fmla="*/ 1765 h 1765"/>
                    <a:gd name="T22" fmla="*/ 1590 w 1590"/>
                    <a:gd name="T23" fmla="*/ 526 h 1765"/>
                    <a:gd name="T24" fmla="*/ 80 w 1590"/>
                    <a:gd name="T25" fmla="*/ 0 h 176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90"/>
                    <a:gd name="T40" fmla="*/ 0 h 1765"/>
                    <a:gd name="T41" fmla="*/ 1590 w 1590"/>
                    <a:gd name="T42" fmla="*/ 1765 h 176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90" h="1765">
                      <a:moveTo>
                        <a:pt x="69" y="97"/>
                      </a:moveTo>
                      <a:cubicBezTo>
                        <a:pt x="65" y="163"/>
                        <a:pt x="49" y="395"/>
                        <a:pt x="43" y="495"/>
                      </a:cubicBezTo>
                      <a:cubicBezTo>
                        <a:pt x="37" y="595"/>
                        <a:pt x="0" y="632"/>
                        <a:pt x="32" y="700"/>
                      </a:cubicBezTo>
                      <a:lnTo>
                        <a:pt x="237" y="904"/>
                      </a:lnTo>
                      <a:lnTo>
                        <a:pt x="396" y="1075"/>
                      </a:lnTo>
                      <a:lnTo>
                        <a:pt x="615" y="1312"/>
                      </a:lnTo>
                      <a:lnTo>
                        <a:pt x="828" y="1471"/>
                      </a:lnTo>
                      <a:lnTo>
                        <a:pt x="942" y="1570"/>
                      </a:lnTo>
                      <a:lnTo>
                        <a:pt x="1080" y="1699"/>
                      </a:lnTo>
                      <a:lnTo>
                        <a:pt x="1209" y="1765"/>
                      </a:lnTo>
                      <a:lnTo>
                        <a:pt x="1590" y="1765"/>
                      </a:lnTo>
                      <a:lnTo>
                        <a:pt x="1590" y="526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0000FF">
                    <a:alpha val="14902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118" name="Freeform 33"/>
                <p:cNvSpPr>
                  <a:spLocks/>
                </p:cNvSpPr>
                <p:nvPr/>
              </p:nvSpPr>
              <p:spPr bwMode="auto">
                <a:xfrm>
                  <a:off x="975" y="1968"/>
                  <a:ext cx="1569" cy="1776"/>
                </a:xfrm>
                <a:custGeom>
                  <a:avLst/>
                  <a:gdLst>
                    <a:gd name="T0" fmla="*/ 33 w 1569"/>
                    <a:gd name="T1" fmla="*/ 0 h 1776"/>
                    <a:gd name="T2" fmla="*/ 1569 w 1569"/>
                    <a:gd name="T3" fmla="*/ 528 h 1776"/>
                    <a:gd name="T4" fmla="*/ 1569 w 1569"/>
                    <a:gd name="T5" fmla="*/ 1776 h 1776"/>
                    <a:gd name="T6" fmla="*/ 1185 w 1569"/>
                    <a:gd name="T7" fmla="*/ 1776 h 1776"/>
                    <a:gd name="T8" fmla="*/ 1044 w 1569"/>
                    <a:gd name="T9" fmla="*/ 1695 h 1776"/>
                    <a:gd name="T10" fmla="*/ 813 w 1569"/>
                    <a:gd name="T11" fmla="*/ 1476 h 1776"/>
                    <a:gd name="T12" fmla="*/ 585 w 1569"/>
                    <a:gd name="T13" fmla="*/ 1308 h 1776"/>
                    <a:gd name="T14" fmla="*/ 315 w 1569"/>
                    <a:gd name="T15" fmla="*/ 1020 h 1776"/>
                    <a:gd name="T16" fmla="*/ 0 w 1569"/>
                    <a:gd name="T17" fmla="*/ 696 h 1776"/>
                    <a:gd name="T18" fmla="*/ 12 w 1569"/>
                    <a:gd name="T19" fmla="*/ 432 h 1776"/>
                    <a:gd name="T20" fmla="*/ 33 w 1569"/>
                    <a:gd name="T21" fmla="*/ 168 h 1776"/>
                    <a:gd name="T22" fmla="*/ 33 w 1569"/>
                    <a:gd name="T23" fmla="*/ 0 h 177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569"/>
                    <a:gd name="T37" fmla="*/ 0 h 1776"/>
                    <a:gd name="T38" fmla="*/ 1569 w 1569"/>
                    <a:gd name="T39" fmla="*/ 1776 h 177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569" h="1776">
                      <a:moveTo>
                        <a:pt x="33" y="0"/>
                      </a:moveTo>
                      <a:lnTo>
                        <a:pt x="1569" y="528"/>
                      </a:lnTo>
                      <a:lnTo>
                        <a:pt x="1569" y="1776"/>
                      </a:lnTo>
                      <a:lnTo>
                        <a:pt x="1185" y="1776"/>
                      </a:lnTo>
                      <a:lnTo>
                        <a:pt x="1044" y="1695"/>
                      </a:lnTo>
                      <a:lnTo>
                        <a:pt x="813" y="1476"/>
                      </a:lnTo>
                      <a:lnTo>
                        <a:pt x="585" y="1308"/>
                      </a:lnTo>
                      <a:lnTo>
                        <a:pt x="315" y="1020"/>
                      </a:lnTo>
                      <a:lnTo>
                        <a:pt x="0" y="696"/>
                      </a:lnTo>
                      <a:lnTo>
                        <a:pt x="12" y="432"/>
                      </a:lnTo>
                      <a:lnTo>
                        <a:pt x="33" y="168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47116" name="Freeform 35"/>
              <p:cNvSpPr>
                <a:spLocks/>
              </p:cNvSpPr>
              <p:nvPr/>
            </p:nvSpPr>
            <p:spPr bwMode="auto">
              <a:xfrm>
                <a:off x="348" y="1671"/>
                <a:ext cx="294" cy="585"/>
              </a:xfrm>
              <a:custGeom>
                <a:avLst/>
                <a:gdLst>
                  <a:gd name="T0" fmla="*/ 276 w 294"/>
                  <a:gd name="T1" fmla="*/ 585 h 585"/>
                  <a:gd name="T2" fmla="*/ 285 w 294"/>
                  <a:gd name="T3" fmla="*/ 501 h 585"/>
                  <a:gd name="T4" fmla="*/ 285 w 294"/>
                  <a:gd name="T5" fmla="*/ 387 h 585"/>
                  <a:gd name="T6" fmla="*/ 294 w 294"/>
                  <a:gd name="T7" fmla="*/ 297 h 585"/>
                  <a:gd name="T8" fmla="*/ 252 w 294"/>
                  <a:gd name="T9" fmla="*/ 288 h 585"/>
                  <a:gd name="T10" fmla="*/ 237 w 294"/>
                  <a:gd name="T11" fmla="*/ 240 h 585"/>
                  <a:gd name="T12" fmla="*/ 237 w 294"/>
                  <a:gd name="T13" fmla="*/ 138 h 585"/>
                  <a:gd name="T14" fmla="*/ 234 w 294"/>
                  <a:gd name="T15" fmla="*/ 117 h 585"/>
                  <a:gd name="T16" fmla="*/ 0 w 294"/>
                  <a:gd name="T17" fmla="*/ 0 h 585"/>
                  <a:gd name="T18" fmla="*/ 0 w 294"/>
                  <a:gd name="T19" fmla="*/ 54 h 585"/>
                  <a:gd name="T20" fmla="*/ 51 w 294"/>
                  <a:gd name="T21" fmla="*/ 165 h 585"/>
                  <a:gd name="T22" fmla="*/ 102 w 294"/>
                  <a:gd name="T23" fmla="*/ 330 h 585"/>
                  <a:gd name="T24" fmla="*/ 162 w 294"/>
                  <a:gd name="T25" fmla="*/ 453 h 585"/>
                  <a:gd name="T26" fmla="*/ 276 w 294"/>
                  <a:gd name="T27" fmla="*/ 585 h 58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4"/>
                  <a:gd name="T43" fmla="*/ 0 h 585"/>
                  <a:gd name="T44" fmla="*/ 294 w 294"/>
                  <a:gd name="T45" fmla="*/ 585 h 58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4" h="585">
                    <a:moveTo>
                      <a:pt x="276" y="585"/>
                    </a:moveTo>
                    <a:lnTo>
                      <a:pt x="285" y="501"/>
                    </a:lnTo>
                    <a:lnTo>
                      <a:pt x="285" y="387"/>
                    </a:lnTo>
                    <a:lnTo>
                      <a:pt x="294" y="297"/>
                    </a:lnTo>
                    <a:lnTo>
                      <a:pt x="252" y="288"/>
                    </a:lnTo>
                    <a:lnTo>
                      <a:pt x="237" y="240"/>
                    </a:lnTo>
                    <a:lnTo>
                      <a:pt x="237" y="138"/>
                    </a:lnTo>
                    <a:lnTo>
                      <a:pt x="234" y="117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51" y="165"/>
                    </a:lnTo>
                    <a:lnTo>
                      <a:pt x="102" y="330"/>
                    </a:lnTo>
                    <a:lnTo>
                      <a:pt x="162" y="453"/>
                    </a:lnTo>
                    <a:lnTo>
                      <a:pt x="276" y="585"/>
                    </a:lnTo>
                    <a:close/>
                  </a:path>
                </a:pathLst>
              </a:custGeom>
              <a:solidFill>
                <a:srgbClr val="0000FF">
                  <a:alpha val="14902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47110" name="Picture 22" descr="2007 FlowTracker_New Face.gif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53400" y="0"/>
            <a:ext cx="9906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0" y="616857"/>
            <a:ext cx="662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Wading Measurements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3255" y="6379511"/>
            <a:ext cx="682158" cy="45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3464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838200"/>
            <a:ext cx="8229600" cy="11430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800" b="0" dirty="0" smtClean="0">
                <a:solidFill>
                  <a:srgbClr val="0D739C"/>
                </a:solidFill>
                <a:latin typeface="Arial" pitchFamily="34" charset="0"/>
                <a:cs typeface="Arial" pitchFamily="34" charset="0"/>
              </a:rPr>
              <a:t>Floating platforms</a:t>
            </a:r>
            <a:br>
              <a:rPr lang="en-US" sz="2800" b="0" dirty="0" smtClean="0">
                <a:solidFill>
                  <a:srgbClr val="0D739C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solidFill>
                  <a:srgbClr val="0D739C"/>
                </a:solidFill>
                <a:latin typeface="Arial" pitchFamily="34" charset="0"/>
                <a:cs typeface="Arial" pitchFamily="34" charset="0"/>
              </a:rPr>
              <a:t>tethered boats</a:t>
            </a:r>
          </a:p>
        </p:txBody>
      </p:sp>
      <p:pic>
        <p:nvPicPr>
          <p:cNvPr id="119810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58331" y="1386272"/>
            <a:ext cx="25908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Text Box 8"/>
          <p:cNvSpPr txBox="1">
            <a:spLocks noChangeArrowheads="1"/>
          </p:cNvSpPr>
          <p:nvPr/>
        </p:nvSpPr>
        <p:spPr bwMode="auto">
          <a:xfrm>
            <a:off x="3430587" y="5157520"/>
            <a:ext cx="20462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OceanScience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Tri-hull - USA</a:t>
            </a:r>
          </a:p>
        </p:txBody>
      </p:sp>
      <p:sp>
        <p:nvSpPr>
          <p:cNvPr id="119813" name="Text Box 9"/>
          <p:cNvSpPr txBox="1">
            <a:spLocks noChangeArrowheads="1"/>
          </p:cNvSpPr>
          <p:nvPr/>
        </p:nvSpPr>
        <p:spPr bwMode="auto">
          <a:xfrm>
            <a:off x="588963" y="4846638"/>
            <a:ext cx="16466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Hydroboard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USA </a:t>
            </a:r>
          </a:p>
        </p:txBody>
      </p:sp>
      <p:sp>
        <p:nvSpPr>
          <p:cNvPr id="119815" name="Text Box 8"/>
          <p:cNvSpPr txBox="1">
            <a:spLocks noChangeArrowheads="1"/>
          </p:cNvSpPr>
          <p:nvPr/>
        </p:nvSpPr>
        <p:spPr bwMode="auto">
          <a:xfrm>
            <a:off x="6705600" y="4495800"/>
            <a:ext cx="155690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Torrentboard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Std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&amp; Mini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Europe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3255" y="6379511"/>
            <a:ext cx="682158" cy="451594"/>
          </a:xfrm>
          <a:prstGeom prst="rect">
            <a:avLst/>
          </a:prstGeom>
        </p:spPr>
      </p:pic>
      <p:pic>
        <p:nvPicPr>
          <p:cNvPr id="56323" name="Picture 3" descr="C:\Users\lpimble\Desktop\OS tri hul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056" y="3426115"/>
            <a:ext cx="2419350" cy="17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9573" y="2529417"/>
            <a:ext cx="2775653" cy="2081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00" y="2572540"/>
            <a:ext cx="2903746" cy="1923260"/>
          </a:xfrm>
          <a:prstGeom prst="rect">
            <a:avLst/>
          </a:prstGeom>
        </p:spPr>
      </p:pic>
      <p:pic>
        <p:nvPicPr>
          <p:cNvPr id="11" name="Picture 2" descr="C:\Users\lpimble\AppData\Local\Microsoft\Windows\Temporary Internet Files\Content.Outlook\ZP4SH1CZ\phot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59355">
            <a:off x="6733233" y="1555618"/>
            <a:ext cx="1504231" cy="11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895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pimble\Documents\SonTek General\Photos &amp; video\Instrument mounts\ADP's\new boat using cablewa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1485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4" y="158891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Cableway 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6" y="3705226"/>
            <a:ext cx="5315124" cy="2960466"/>
          </a:xfrm>
        </p:spPr>
      </p:pic>
      <p:pic>
        <p:nvPicPr>
          <p:cNvPr id="56322" name="Picture 2" descr="C:\Users\lpimble\Documents\SonTek General\Photos &amp; video\America\South America\Pics Pierre 33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808312"/>
            <a:ext cx="3857624" cy="39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C:\Users\lpimble\Documents\SonTek General\Photos &amp; video\Ludo\Greenland\P104097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4851" y="0"/>
            <a:ext cx="4618533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090904 Musselburgh 0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30738" y="2505075"/>
            <a:ext cx="2553152" cy="138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775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lpimble\Documents\SonTek General\Photos &amp; video\General Hydrology\Hydrology photos\DSC_00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4" y="2047875"/>
            <a:ext cx="6859681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Cableway remote controls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8085" y="1304096"/>
            <a:ext cx="4519240" cy="2687637"/>
          </a:xfrm>
        </p:spPr>
      </p:pic>
      <p:pic>
        <p:nvPicPr>
          <p:cNvPr id="5" name="Picture 2" descr="http://www.oceanscience.com/images/ProductsPics/CableChimpII_Bi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6732"/>
            <a:ext cx="4171950" cy="25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344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112"/>
          <p:cNvSpPr/>
          <p:nvPr/>
        </p:nvSpPr>
        <p:spPr bwMode="gray">
          <a:xfrm>
            <a:off x="935038" y="1708365"/>
            <a:ext cx="4907824" cy="3486150"/>
          </a:xfrm>
          <a:prstGeom prst="roundRect">
            <a:avLst>
              <a:gd name="adj" fmla="val 14445"/>
            </a:avLst>
          </a:prstGeom>
          <a:gradFill>
            <a:gsLst>
              <a:gs pos="0">
                <a:srgbClr val="009DD9">
                  <a:lumMod val="50000"/>
                </a:srgbClr>
              </a:gs>
              <a:gs pos="50000">
                <a:srgbClr val="009DD9">
                  <a:lumMod val="60000"/>
                  <a:lumOff val="40000"/>
                </a:srgbClr>
              </a:gs>
              <a:gs pos="100000">
                <a:srgbClr val="009DD9">
                  <a:lumMod val="50000"/>
                </a:srgbClr>
              </a:gs>
            </a:gsLst>
            <a:lin ang="6000000" scaled="0"/>
          </a:gradFill>
          <a:ln w="762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Rounded Rectangle 44"/>
          <p:cNvSpPr/>
          <p:nvPr/>
        </p:nvSpPr>
        <p:spPr bwMode="gray">
          <a:xfrm>
            <a:off x="2429173" y="3208931"/>
            <a:ext cx="3398191" cy="1979612"/>
          </a:xfrm>
          <a:prstGeom prst="roundRect">
            <a:avLst>
              <a:gd name="adj" fmla="val 24831"/>
            </a:avLst>
          </a:prstGeom>
          <a:gradFill>
            <a:gsLst>
              <a:gs pos="0">
                <a:srgbClr val="643200"/>
              </a:gs>
              <a:gs pos="50000">
                <a:srgbClr val="F49100">
                  <a:lumMod val="75000"/>
                </a:srgbClr>
              </a:gs>
              <a:gs pos="100000">
                <a:srgbClr val="643200"/>
              </a:gs>
            </a:gsLst>
            <a:lin ang="6000000" scaled="0"/>
          </a:gradFill>
          <a:ln w="762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321" name="Title 29"/>
          <p:cNvSpPr>
            <a:spLocks noGrp="1"/>
          </p:cNvSpPr>
          <p:nvPr>
            <p:ph type="title"/>
          </p:nvPr>
        </p:nvSpPr>
        <p:spPr>
          <a:xfrm>
            <a:off x="457200" y="476116"/>
            <a:ext cx="8686800" cy="9826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Water Infrastructure </a:t>
            </a:r>
            <a:r>
              <a:rPr lang="en-US" dirty="0" smtClean="0">
                <a:latin typeface="Arial" charset="0"/>
                <a:cs typeface="Arial" charset="0"/>
              </a:rPr>
              <a:t>: </a:t>
            </a:r>
            <a:endParaRPr lang="en-US" b="0" dirty="0" smtClean="0">
              <a:latin typeface="Arial" charset="0"/>
              <a:cs typeface="Arial" charset="0"/>
            </a:endParaRPr>
          </a:p>
        </p:txBody>
      </p:sp>
      <p:sp>
        <p:nvSpPr>
          <p:cNvPr id="113" name="Rounded Rectangle 112"/>
          <p:cNvSpPr/>
          <p:nvPr/>
        </p:nvSpPr>
        <p:spPr bwMode="gray">
          <a:xfrm>
            <a:off x="782638" y="1695450"/>
            <a:ext cx="3636962" cy="3486150"/>
          </a:xfrm>
          <a:prstGeom prst="roundRect">
            <a:avLst>
              <a:gd name="adj" fmla="val 14445"/>
            </a:avLst>
          </a:prstGeom>
          <a:gradFill>
            <a:gsLst>
              <a:gs pos="0">
                <a:srgbClr val="009DD9">
                  <a:lumMod val="50000"/>
                </a:srgbClr>
              </a:gs>
              <a:gs pos="50000">
                <a:srgbClr val="009DD9">
                  <a:lumMod val="60000"/>
                  <a:lumOff val="40000"/>
                </a:srgbClr>
              </a:gs>
              <a:gs pos="100000">
                <a:srgbClr val="009DD9">
                  <a:lumMod val="50000"/>
                </a:srgbClr>
              </a:gs>
            </a:gsLst>
            <a:lin ang="6000000" scaled="0"/>
          </a:gradFill>
          <a:ln w="762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 bwMode="gray">
          <a:xfrm>
            <a:off x="2354263" y="3211513"/>
            <a:ext cx="2065337" cy="1979612"/>
          </a:xfrm>
          <a:prstGeom prst="roundRect">
            <a:avLst>
              <a:gd name="adj" fmla="val 24831"/>
            </a:avLst>
          </a:prstGeom>
          <a:gradFill>
            <a:gsLst>
              <a:gs pos="0">
                <a:srgbClr val="643200"/>
              </a:gs>
              <a:gs pos="50000">
                <a:srgbClr val="F49100">
                  <a:lumMod val="75000"/>
                </a:srgbClr>
              </a:gs>
              <a:gs pos="100000">
                <a:srgbClr val="643200"/>
              </a:gs>
            </a:gsLst>
            <a:lin ang="6000000" scaled="0"/>
          </a:gradFill>
          <a:ln w="762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5" name="Rounded Rectangle 114"/>
          <p:cNvSpPr/>
          <p:nvPr/>
        </p:nvSpPr>
        <p:spPr bwMode="gray">
          <a:xfrm>
            <a:off x="1066800" y="2012950"/>
            <a:ext cx="3048000" cy="2863850"/>
          </a:xfrm>
          <a:prstGeom prst="roundRect">
            <a:avLst>
              <a:gd name="adj" fmla="val 9511"/>
            </a:avLst>
          </a:prstGeom>
          <a:solidFill>
            <a:sysClr val="window" lastClr="FFFFFF"/>
          </a:solidFill>
          <a:ln w="762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6" name="Text Box 18"/>
          <p:cNvSpPr txBox="1">
            <a:spLocks noChangeArrowheads="1"/>
          </p:cNvSpPr>
          <p:nvPr/>
        </p:nvSpPr>
        <p:spPr bwMode="gray">
          <a:xfrm>
            <a:off x="1806575" y="2451100"/>
            <a:ext cx="1562100" cy="277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2" tIns="45711" rIns="91422" bIns="45711" anchor="ctr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Calibri"/>
              </a:rPr>
              <a:t>Water Treatment</a:t>
            </a:r>
          </a:p>
        </p:txBody>
      </p:sp>
      <p:sp>
        <p:nvSpPr>
          <p:cNvPr id="117" name="Text Box 18"/>
          <p:cNvSpPr txBox="1">
            <a:spLocks noChangeArrowheads="1"/>
          </p:cNvSpPr>
          <p:nvPr/>
        </p:nvSpPr>
        <p:spPr bwMode="gray">
          <a:xfrm>
            <a:off x="900113" y="1690688"/>
            <a:ext cx="1042987" cy="354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2" tIns="45711" rIns="91422" bIns="45711" anchor="ctr">
            <a:spAutoFit/>
          </a:bodyPr>
          <a:lstStyle/>
          <a:p>
            <a:pPr algn="ctr" defTabSz="914400" eaLnBrk="0" fontAlgn="auto" hangingPunc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Water Transport</a:t>
            </a:r>
            <a:endParaRPr lang="en-US" sz="105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18" name="Text Box 18"/>
          <p:cNvSpPr txBox="1">
            <a:spLocks noChangeArrowheads="1"/>
          </p:cNvSpPr>
          <p:nvPr/>
        </p:nvSpPr>
        <p:spPr bwMode="gray">
          <a:xfrm>
            <a:off x="101600" y="3843338"/>
            <a:ext cx="144145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2" tIns="45711" rIns="91422" bIns="45711" anchor="ctr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Calibri"/>
              </a:rPr>
              <a:t>Water Sources</a:t>
            </a:r>
          </a:p>
        </p:txBody>
      </p:sp>
      <p:sp>
        <p:nvSpPr>
          <p:cNvPr id="119" name="Text Box 18"/>
          <p:cNvSpPr txBox="1">
            <a:spLocks noChangeArrowheads="1"/>
          </p:cNvSpPr>
          <p:nvPr/>
        </p:nvSpPr>
        <p:spPr bwMode="gray">
          <a:xfrm>
            <a:off x="1485900" y="4283075"/>
            <a:ext cx="20669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2" tIns="45711" rIns="91422" bIns="45711" anchor="ctr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Calibri"/>
              </a:rPr>
              <a:t>Wastewater Treatment</a:t>
            </a:r>
          </a:p>
        </p:txBody>
      </p:sp>
      <p:sp>
        <p:nvSpPr>
          <p:cNvPr id="120" name="Round Diagonal Corner Rectangle 119"/>
          <p:cNvSpPr/>
          <p:nvPr/>
        </p:nvSpPr>
        <p:spPr bwMode="gray">
          <a:xfrm>
            <a:off x="1952625" y="4567238"/>
            <a:ext cx="1268413" cy="842962"/>
          </a:xfrm>
          <a:prstGeom prst="round2DiagRect">
            <a:avLst/>
          </a:prstGeom>
          <a:blipFill>
            <a:blip r:embed="rId3" cstate="email"/>
            <a:stretch>
              <a:fillRect/>
            </a:stretch>
          </a:blip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1" name="Text Box 18"/>
          <p:cNvSpPr txBox="1">
            <a:spLocks noChangeArrowheads="1"/>
          </p:cNvSpPr>
          <p:nvPr/>
        </p:nvSpPr>
        <p:spPr bwMode="gray">
          <a:xfrm>
            <a:off x="3519757" y="4851777"/>
            <a:ext cx="1433512" cy="357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2" tIns="45711" rIns="91422" bIns="45711" anchor="ctr">
            <a:spAutoFit/>
          </a:bodyPr>
          <a:lstStyle>
            <a:defPPr>
              <a:defRPr lang="en-US"/>
            </a:defPPr>
            <a:lvl1pPr marR="0" lvl="0" indent="0" algn="ctr" defTabSz="914400" eaLnBrk="0" fontAlgn="auto" hangingPunc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defRPr>
            </a:lvl1pPr>
          </a:lstStyle>
          <a:p>
            <a:pPr>
              <a:defRPr/>
            </a:pPr>
            <a:r>
              <a:rPr lang="en-US" dirty="0">
                <a:latin typeface="Calibri"/>
              </a:rPr>
              <a:t>Wastewater Transport</a:t>
            </a:r>
          </a:p>
        </p:txBody>
      </p:sp>
      <p:sp>
        <p:nvSpPr>
          <p:cNvPr id="122" name="L-Shape 121"/>
          <p:cNvSpPr/>
          <p:nvPr/>
        </p:nvSpPr>
        <p:spPr bwMode="gray">
          <a:xfrm rot="8151070">
            <a:off x="796925" y="4340225"/>
            <a:ext cx="177800" cy="179388"/>
          </a:xfrm>
          <a:prstGeom prst="corner">
            <a:avLst>
              <a:gd name="adj1" fmla="val 10587"/>
              <a:gd name="adj2" fmla="val 1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3" name="Round Diagonal Corner Rectangle 122"/>
          <p:cNvSpPr/>
          <p:nvPr/>
        </p:nvSpPr>
        <p:spPr bwMode="gray">
          <a:xfrm>
            <a:off x="268288" y="2852738"/>
            <a:ext cx="1109662" cy="930275"/>
          </a:xfrm>
          <a:prstGeom prst="round2DiagRect">
            <a:avLst/>
          </a:prstGeom>
          <a:blipFill>
            <a:blip r:embed="rId4" cstate="email"/>
            <a:stretch>
              <a:fillRect/>
            </a:stretch>
          </a:blip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4" name="Round Diagonal Corner Rectangle 123"/>
          <p:cNvSpPr/>
          <p:nvPr/>
        </p:nvSpPr>
        <p:spPr bwMode="gray">
          <a:xfrm>
            <a:off x="1990725" y="1587500"/>
            <a:ext cx="1192213" cy="850900"/>
          </a:xfrm>
          <a:prstGeom prst="round2DiagRect">
            <a:avLst/>
          </a:prstGeom>
          <a:blipFill>
            <a:blip r:embed="rId5" cstate="email"/>
            <a:stretch>
              <a:fillRect/>
            </a:stretch>
          </a:blip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5" name="L-Shape 124"/>
          <p:cNvSpPr/>
          <p:nvPr/>
        </p:nvSpPr>
        <p:spPr bwMode="gray">
          <a:xfrm rot="8151070">
            <a:off x="796925" y="2305050"/>
            <a:ext cx="177800" cy="179388"/>
          </a:xfrm>
          <a:prstGeom prst="corner">
            <a:avLst>
              <a:gd name="adj1" fmla="val 10587"/>
              <a:gd name="adj2" fmla="val 1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87725" y="2305050"/>
            <a:ext cx="969963" cy="2214563"/>
            <a:chOff x="4067462" y="2206534"/>
            <a:chExt cx="1142414" cy="2571000"/>
          </a:xfrm>
        </p:grpSpPr>
        <p:sp>
          <p:nvSpPr>
            <p:cNvPr id="127" name="L-Shape 126"/>
            <p:cNvSpPr/>
            <p:nvPr/>
          </p:nvSpPr>
          <p:spPr bwMode="gray">
            <a:xfrm rot="18900000">
              <a:off x="5002334" y="2206534"/>
              <a:ext cx="207542" cy="208261"/>
            </a:xfrm>
            <a:prstGeom prst="corner">
              <a:avLst>
                <a:gd name="adj1" fmla="val 10587"/>
                <a:gd name="adj2" fmla="val 1000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8" name="L-Shape 127"/>
            <p:cNvSpPr/>
            <p:nvPr/>
          </p:nvSpPr>
          <p:spPr bwMode="gray">
            <a:xfrm rot="18900000">
              <a:off x="4067462" y="4569273"/>
              <a:ext cx="207542" cy="208261"/>
            </a:xfrm>
            <a:prstGeom prst="corner">
              <a:avLst>
                <a:gd name="adj1" fmla="val 10587"/>
                <a:gd name="adj2" fmla="val 10000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135" name="L-Shape 134"/>
          <p:cNvSpPr/>
          <p:nvPr/>
        </p:nvSpPr>
        <p:spPr bwMode="gray">
          <a:xfrm rot="18900000">
            <a:off x="4186238" y="4135438"/>
            <a:ext cx="176212" cy="171450"/>
          </a:xfrm>
          <a:prstGeom prst="corner">
            <a:avLst>
              <a:gd name="adj1" fmla="val 10587"/>
              <a:gd name="adj2" fmla="val 1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39" name="Text Box 18"/>
          <p:cNvSpPr txBox="1">
            <a:spLocks noChangeArrowheads="1"/>
          </p:cNvSpPr>
          <p:nvPr/>
        </p:nvSpPr>
        <p:spPr bwMode="gray">
          <a:xfrm>
            <a:off x="3742761" y="1690688"/>
            <a:ext cx="1042987" cy="354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2" tIns="45711" rIns="91422" bIns="45711" anchor="ctr">
            <a:spAutoFit/>
          </a:bodyPr>
          <a:lstStyle/>
          <a:p>
            <a:pPr algn="ctr" defTabSz="914400" eaLnBrk="0" fontAlgn="auto" hangingPunc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Water Transport</a:t>
            </a:r>
            <a:endParaRPr lang="en-US" sz="105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40" name="Text Box 18"/>
          <p:cNvSpPr txBox="1">
            <a:spLocks noChangeArrowheads="1"/>
          </p:cNvSpPr>
          <p:nvPr/>
        </p:nvSpPr>
        <p:spPr bwMode="gray">
          <a:xfrm>
            <a:off x="962025" y="4867275"/>
            <a:ext cx="1042988" cy="354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2" tIns="45711" rIns="91422" bIns="45711" anchor="ctr">
            <a:spAutoFit/>
          </a:bodyPr>
          <a:lstStyle>
            <a:defPPr>
              <a:defRPr lang="en-US"/>
            </a:defPPr>
            <a:lvl1pPr marR="0" lvl="0" indent="0" algn="ctr" defTabSz="914400" eaLnBrk="0" fontAlgn="auto" hangingPunc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defRPr>
            </a:lvl1pPr>
          </a:lstStyle>
          <a:p>
            <a:pPr>
              <a:defRPr/>
            </a:pPr>
            <a:r>
              <a:rPr lang="en-US" dirty="0">
                <a:latin typeface="Calibri"/>
              </a:rPr>
              <a:t>Water Transport</a:t>
            </a:r>
          </a:p>
        </p:txBody>
      </p:sp>
      <p:sp>
        <p:nvSpPr>
          <p:cNvPr id="56353" name="TextBox 140"/>
          <p:cNvSpPr txBox="1">
            <a:spLocks noChangeArrowheads="1"/>
          </p:cNvSpPr>
          <p:nvPr/>
        </p:nvSpPr>
        <p:spPr bwMode="auto">
          <a:xfrm>
            <a:off x="0" y="5992813"/>
            <a:ext cx="9144000" cy="353925"/>
          </a:xfrm>
          <a:prstGeom prst="rect">
            <a:avLst/>
          </a:prstGeom>
          <a:solidFill>
            <a:srgbClr val="0085AD"/>
          </a:solidFill>
          <a:ln w="9525" algn="ctr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algn="ctr" defTabSz="914400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FFFF"/>
                </a:solidFill>
                <a:cs typeface="Arial" pitchFamily="34" charset="0"/>
              </a:rPr>
              <a:t>Water is a key sustainability issue.  Xylem is a water technology company.</a:t>
            </a:r>
            <a:endParaRPr lang="en-US" sz="17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6404" y="2287974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Drivers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385302" y="2758698"/>
            <a:ext cx="2483441" cy="1211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</a:rPr>
              <a:t>Depleting Water Supply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</a:rPr>
              <a:t>Tightening Regulations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</a:rPr>
              <a:t>Aging Infrastructure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</a:rPr>
              <a:t>Water Pollution 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</a:rPr>
              <a:t>Climate change</a:t>
            </a:r>
          </a:p>
        </p:txBody>
      </p:sp>
      <p:sp>
        <p:nvSpPr>
          <p:cNvPr id="47" name="Rounded Rectangle 114"/>
          <p:cNvSpPr/>
          <p:nvPr/>
        </p:nvSpPr>
        <p:spPr bwMode="gray">
          <a:xfrm>
            <a:off x="4417016" y="2045775"/>
            <a:ext cx="1084883" cy="2781947"/>
          </a:xfrm>
          <a:prstGeom prst="roundRect">
            <a:avLst>
              <a:gd name="adj" fmla="val 9511"/>
            </a:avLst>
          </a:prstGeom>
          <a:solidFill>
            <a:sysClr val="window" lastClr="FFFFFF"/>
          </a:solidFill>
          <a:ln w="762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8" name="L-Shape 134"/>
          <p:cNvSpPr/>
          <p:nvPr/>
        </p:nvSpPr>
        <p:spPr bwMode="gray">
          <a:xfrm rot="18900000">
            <a:off x="5624998" y="4210348"/>
            <a:ext cx="176212" cy="171450"/>
          </a:xfrm>
          <a:prstGeom prst="corner">
            <a:avLst>
              <a:gd name="adj1" fmla="val 10587"/>
              <a:gd name="adj2" fmla="val 1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9" name="Round Diagonal Corner Rectangle 106"/>
          <p:cNvSpPr/>
          <p:nvPr/>
        </p:nvSpPr>
        <p:spPr bwMode="gray">
          <a:xfrm>
            <a:off x="5082153" y="2845231"/>
            <a:ext cx="1101671" cy="967352"/>
          </a:xfrm>
          <a:prstGeom prst="round2DiagRect">
            <a:avLst/>
          </a:prstGeom>
          <a:blipFill>
            <a:blip r:embed="rId6" cstate="email"/>
            <a:stretch>
              <a:fillRect/>
            </a:stretch>
          </a:blip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3" name="L-Shape 134"/>
          <p:cNvSpPr/>
          <p:nvPr/>
        </p:nvSpPr>
        <p:spPr bwMode="gray">
          <a:xfrm rot="18900000">
            <a:off x="5624999" y="2257560"/>
            <a:ext cx="176212" cy="171450"/>
          </a:xfrm>
          <a:prstGeom prst="corner">
            <a:avLst>
              <a:gd name="adj1" fmla="val 10587"/>
              <a:gd name="adj2" fmla="val 10000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gray">
          <a:xfrm>
            <a:off x="4175233" y="3905357"/>
            <a:ext cx="1562100" cy="277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2" tIns="45711" rIns="91422" bIns="45711" anchor="ctr"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latin typeface="Calibri"/>
              </a:rPr>
              <a:t>Water 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Calibri"/>
              </a:rPr>
              <a:t>Usage</a:t>
            </a:r>
            <a:endParaRPr lang="en-US" sz="1200" b="1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5" name="Round Diagonal Corner Rectangle 108"/>
          <p:cNvSpPr/>
          <p:nvPr/>
        </p:nvSpPr>
        <p:spPr bwMode="gray">
          <a:xfrm>
            <a:off x="3563319" y="2876173"/>
            <a:ext cx="1272152" cy="936410"/>
          </a:xfrm>
          <a:prstGeom prst="round2DiagRect">
            <a:avLst/>
          </a:prstGeom>
          <a:blipFill>
            <a:blip r:embed="rId7" cstate="email"/>
            <a:stretch>
              <a:fillRect/>
            </a:stretch>
          </a:blip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56" name="Picture 8" descr="Xylem_tag_rgb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62793" y="216976"/>
            <a:ext cx="2402238" cy="87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39165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82" y="299157"/>
            <a:ext cx="3384376" cy="1012974"/>
          </a:xfrm>
        </p:spPr>
        <p:txBody>
          <a:bodyPr/>
          <a:lstStyle/>
          <a:p>
            <a:r>
              <a:rPr lang="en-GB" dirty="0" smtClean="0"/>
              <a:t>Bridge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75" y="3108178"/>
            <a:ext cx="5120010" cy="3412028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2272" y="3404835"/>
            <a:ext cx="5668516" cy="3201096"/>
          </a:xfrm>
          <a:prstGeom prst="rect">
            <a:avLst/>
          </a:prstGeom>
        </p:spPr>
      </p:pic>
      <p:pic>
        <p:nvPicPr>
          <p:cNvPr id="6" name="Picture 3" descr="090903 Lyne Ford 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18" y="825898"/>
            <a:ext cx="3436992" cy="257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C:\Users\lpimble\Documents\SonTek General\Photos &amp; video\General Hydrology\Hydrology photos\ADCP from bridge Leven at Newby Bridg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8210" y="238126"/>
            <a:ext cx="5145790" cy="31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032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3" y="812808"/>
            <a:ext cx="903552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946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18711" y="656309"/>
            <a:ext cx="5266087" cy="955675"/>
          </a:xfrm>
        </p:spPr>
        <p:txBody>
          <a:bodyPr tIns="0" bIns="0"/>
          <a:lstStyle/>
          <a:p>
            <a:pPr algn="ctr"/>
            <a:r>
              <a:rPr lang="de-DE" dirty="0" err="1" smtClean="0">
                <a:latin typeface="AvenirNext LT Com Regular"/>
                <a:cs typeface="Arial" pitchFamily="34" charset="0"/>
              </a:rPr>
              <a:t>Hydrosurveyor</a:t>
            </a:r>
            <a:r>
              <a:rPr lang="de-DE" dirty="0" smtClean="0">
                <a:latin typeface="AvenirNext LT Com Regular"/>
                <a:cs typeface="Arial" pitchFamily="34" charset="0"/>
              </a:rPr>
              <a:t> M9:</a:t>
            </a:r>
            <a:endParaRPr lang="en-US" dirty="0" smtClean="0">
              <a:latin typeface="AvenirNext LT Com Regular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15183" y="1493745"/>
            <a:ext cx="3705274" cy="2554545"/>
          </a:xfrm>
          <a:prstGeom prst="rect">
            <a:avLst/>
          </a:prstGeom>
          <a:solidFill>
            <a:srgbClr val="0D739C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Bathymetric mapping of reservoirs, lakes, rivers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Velocity mapping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Understand sediment build-up in reservoirs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Measure erosion downstream of dams and bridge pilings</a:t>
            </a:r>
          </a:p>
        </p:txBody>
      </p:sp>
      <p:sp>
        <p:nvSpPr>
          <p:cNvPr id="9" name="Rechteck 8"/>
          <p:cNvSpPr/>
          <p:nvPr/>
        </p:nvSpPr>
        <p:spPr>
          <a:xfrm>
            <a:off x="6129520" y="0"/>
            <a:ext cx="3014480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BATHYMETRIC MAPPING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dvelasco\Desktop\Webinar\HydroSurveyor Splash Screen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56967" y="1493745"/>
            <a:ext cx="4500239" cy="470262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5183" y="4215250"/>
            <a:ext cx="3705274" cy="198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C:\Users\chapfe\Documents\!!!marketing\logos\SonTek\JPG\SonTek_Xylem_rgb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7086" y="463674"/>
            <a:ext cx="1257375" cy="8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010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-1" y="447093"/>
            <a:ext cx="892408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D739C"/>
                </a:solidFill>
                <a:latin typeface="Arial" pitchFamily="34" charset="0"/>
                <a:cs typeface="Arial" pitchFamily="34" charset="0"/>
              </a:rPr>
              <a:t>   Continuous Velocity and ‘Flow’ Measurement</a:t>
            </a:r>
            <a:endParaRPr lang="en-US" sz="3200" u="sng" dirty="0">
              <a:solidFill>
                <a:srgbClr val="0D73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3255" y="6379511"/>
            <a:ext cx="682158" cy="45159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25920953"/>
              </p:ext>
            </p:extLst>
          </p:nvPr>
        </p:nvGraphicFramePr>
        <p:xfrm>
          <a:off x="943430" y="1271535"/>
          <a:ext cx="7721598" cy="5333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C:\Documents and Settings\mcook\Desktop\IQ Renderings\Right view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818862" y="3950342"/>
            <a:ext cx="2096582" cy="16683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78461" y="5641835"/>
            <a:ext cx="165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IQ Pipe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01742" y="5641835"/>
            <a:ext cx="165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Argonaut XR</a:t>
            </a:r>
            <a:endParaRPr lang="en-GB" dirty="0"/>
          </a:p>
        </p:txBody>
      </p:sp>
      <p:pic>
        <p:nvPicPr>
          <p:cNvPr id="9" name="Picture 7" descr="XR copy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701742" y="3866085"/>
            <a:ext cx="14015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21085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data:image/jpg;base64,/9j/4AAQSkZJRgABAQAAAQABAAD/2wCEAAkGBhQSERUUExQVFRUVGRsaGRcYGBobHBgcGxwXGx8aFxwYHSYeGB0jHRgdIS8gIygpLCwsHSAxNTAqNScrLCkBCQoKDgwOGg8PGiwlHyQsLywsLCwtLCwsLCwsLCwsLCwsLCwsLCwsLCwsLCwsLCwsLCwsLCwsLCwsKSwsLCwsLP/AABEIAOIA3wMBIgACEQEDEQH/xAAbAAACAwEBAQAAAAAAAAAAAAADBAECBQYAB//EAD8QAAECBAQEAwYFAwMDBQEAAAECEQADITEEEkFRBSJhcTKBkQYTobHB8EJS0eHxFCNiFXKCQ5KyMzRTorMW/8QAGgEAAwEBAQEAAAAAAAAAAAAAAQIDBAAFBv/EACkRAAICAgIBAwQCAwEAAAAAAAABAhEDIRIxQSJRYQQTMnGB8DPB0UL/2gAMAwEAAhEDEQA/APiSlu9POKr6RGkQTAOGE4Z0kuKAUcakizvAFJ849liCmOOGcLg1KdtEv6lvrGljMGZaghWVKgglswIdyA9LsTpsbRkSlKskmtGGvSNFWIWiZKZgpI0F6rFGraFdnCkw/icZiScpFreRdzTpApnZtYexeH5M6irNShTSvV6FjqIzidYMXYAgFaULG40Y/SBlJbof3iM9YkzKMw+sE4vhpZKgkM5oPPWNCdg1LB5kEou2g6sKtvGaicRaH8BxA5vACSC9ualq/LXaJ5FLtHMAMKU5rcoBdw1xUVr27xXFTKhgBypH/wBQ5+MNTVASl0yla2yigGUORuGUoU+TQlMIUUgUoAXs9B12h07COYaSuhQwcZi5FWUd6kN8jHpmJzqIypcVCk0PalDA0pIKQHBBYEVo7021rr6wujEKCswNa1gOO7O8jWKxSgSHOoN2sn4wCVPISUixBP1p6Q+vCgkH86SU6g6Fg96aPURmy0nMGb5eVd4CaYAuCQ5J1At101h3hygjMr8QflOhDkX6fIwhhpZUrKBU7lvUw7LSCSGIeigKnflBvY66COl7BFcXiAogi+um3WLSJjqsfC1NeVu1w8VxMs5Q7DK7dbn78oj3RSwIyml6UIPwIho9HI1sNMyMLEJqTZnDADW3/jtGQucQstysetN/jGziJPJmcJEsONXUSaXLaesZiJIetcyXDDZ36PT71GgsjET5p8RJzad6eflApK8rkswFBvWDYVlXQ7agsQ270PaHFrDf+m6NVdOvURNulVCeBSRxMmlBrSltKUi+LUpSi4T0qx7gqNYUnTAFukJYaC3m949PUDVldC92p8hB4K7SBXkAuWQ3WKiNvGYLMhKUjnFg7kjUd7QMez8zL4SS5s+nTvrBWWLVsMXasQRLZLmjmm/ltA504qPQW+zWNfiHCFhjlJDVy1D+XSM6RgTMUwBDXJB+QEMpRa5B+ReUsggi48408fjFhYOZIUigKMvm2WgFS20VTw73a/EhRFhUOX6j4GOkkcJkT5YVX3uZKiCaFIfMkvYks1P3nPLFdhTvRy2K4qpaWU3evxrWEXjT4pw1SK5FJGpIP38tKRmhB9IpDjXpAisTFkoOxgsnArUQEoUXswJv2hm0ggRSC58rFgda/Ssdlw/2IE6WCStKgLKDMxIa1fhaJ4p7BL0IzBrbfAxmf1OPyw1o5TEzOSWk6gqd3qSR8WHWA4SWCpD2KgCOlHjpMT7EzM1CGIDDamvnt1jV4Z7HiRzLUCpuVrjdnF28oEvqccY2mBs4oT1pAoaWJ0ev7xSbPWCorFVJYuGoWY0bYR3n9MmYCGyqIIf8zMK7D7EZH/8AOBIdTnYkF9mbVm+MKvq4dtbJ86OZnzFVzbvSgHYAUv8AOL4TD2JsXuD207xuYngc2Yl0JUoVzHLQAG+9tIsOHLloSFJNnY2B8xyuD8YZ51x0dydHpcmSJaFSpiXBcghAIvdzmoWYObCMzB4oB15WsKeZLvGyn2dVJKJ4yzETEklJFBmcZX3b6w5NEualRSgIcJcBLVYE8rXBpbTzgOcY/JRtNHHYjEZpuaoBL3c/E3jUkYKWtIXnGa6s2ZwQ9yHBct+0OS+BypiFKGZS2zbP0vub9I0/ZmYssnJLSk8pdBBLa2ZQFesLkzpRuPgk510ZWKw5RLmFTVFCCC9DYgm4Ip8o5xc4kAOS1ugMfSOKYWWSpISMxSwSOUNZqEB2jm/ZzDhcyZhBJw6lTQ3vZmYqlUoZZzAA8wo1Sz0tTBl5xspB8jncKouw1o1x6RoTZ68wrcEUDMRtlfYQx7V+yM/h05UqeA5fKpJcFik+VCC3+QjMROWyQEjlFC1d/veKyVu0c0AlgZnNQ94ZXIQSQFEN0B1Nqgw2MEqZzqSUhOUk5GzVZ3asI4iX/dNCR2INRs7iOUuRx9ql4RCC6UJSbOALX2peCy5KTYAHfWo+FD8YrOxDG1AHHU1qKUNBvB5aMzuBT9hT9Y+V2ybeuwIlpew+XpE5JZsAXNaX+EOIkBQttTyiszDjLsf5Dn6wy5e5F5GtUIKw8uxQggFvD+0RIwElHMmWgaOBX5dIan4YkA+E0oLVFz5RkzZyt9WJ0L0+gjvUvIFmH5q5a6FKT3Abz9fjAJfDcP8A/EgPdkgOxdy14VViggV1Dm38QZE5WXNkUUDxKYMnYKJsWrDJzfQyySf4ock4aQhIQEJAIAsLBmDnQMIcl4RGgYDtGLImhYUo/hs9K7d4fw9SSFADrp0r3hHbexfveJDplJSauNrD9IGcMhXN3qD3FYWLks7G1fKCoQC6Qpzdh5Q1QS1dj/ei+i85KA4Z29e8B9wh3s99fsw3/pyrvQ76QNMgHXTf7rCJM7mDRh5fn1vFxhkfbGseThA7u/eo7dIhKEi33aCk35GVljJToW7CLf0oIv6gfKDoQGpQgsSaj9rRZTN12+erwuyiXuJzMBWtG07N9+cBn8PQouQklrlPl9mHlywz1/elGjyJYilt9MWqZnSeFIRUJQKNRP8AHpFlcPBHhR6XjSRLGrNvp91iTIqaeF4F/IeDZkJw+UvkS5HiDu3doBxDESpKv6j3a1ZU5VJdKfeKUQ4WU1EsMlw7qb8IjcsWb7+9IU4tg0zkpSUJIC0qIIooJKSxYWLVEasOWUHt6Og5xfwZ3GSMbNw86bLKlrQVLFSiUeTKkP4TkCD1cneJl8KSgZhLSydkh/2b6xoz1FUxSzYl7/QffeCSgLH77OOkdlzuU7QJOUpfBz/EMagKAYHNp83fpEzfZuVMGbIBoC3f9Y25nDJZNXLVB27fpBJqUtej9L0t0hJzX5RC0IhbkU1P0NoYWoqAqCC9HPfubNFMShNFeTdXAhZ+TKTU7bu0RR57yWPqngEP96j76weSNSQQbBnoKwoJCVPnApWlPy6fXvAjxIJNLigH83dxBQtmgtLJOa/wPTrSF0cHQtTpOrlO+vaMrEYn3hBeidLP8NW9IPhuIBC6G5BLHcN63+6w9lIN2bPCvYyVOxAK1EIArLSSCr/FxYfE6NHa4rGScPL9yhKUJA8KQGD6MN4+cni+RmNzXer0elP1hLiGAlKGYZEqNXYkvrUxswZfTR6uBemgHHFIEyYJfKgklhYWPKwY1tsx0jNwJmEBIcpUa1Dszb7X6d4z8Vh8yjmUVffWNv2d4YkJZJIzC/QaGnTyjLKl2Z8uOO20bfD+DpNZiiaWd2ark7+egjRSqVK8IA2G+rfsfrBsFw1Ny4cX+HkdD3i05MuXu5cudwQNRakTpmPj8gP65GUKNA9vu0LlaQ5y0uT56iIWtMxVKADvbRj0gU6arMWdIbTe3yI+ELxBVeQkqXupiHt6g9QQYriZIFQR9BT9oQRMWHLE6Cv319IkJS1SapIA3csO1R8IFFIt2Oe/dQAUdz3rQeW8WRPu50cd9BCJXVSXcaFgHsWPxi8pYSxpYG/0hWt6NCflhzijUAEEWbZ4NJW76DVzrVz277wsmcHJBZ6fx+kWGLegsKMwDeY+u0cdyS8hkZjb0puN4sZmh609IUVi2fUVYenwMQieLjUailOvfT4wdLZ0ZroeJe7gt936RLPq2sIe/L3H2W8qGJOJcgg9x5Q10dzTHcsVUe32whYYp9e/z+sWJrXs3Sn6QeR1hkgVqBTr5Cn8RDJJqAdj2pAJqsgNyO8BTi2FXG0LoPJAwnmSzjdwzMCxr1+kJYziqZOV3BdwSetPUN0rGwJAKjQsL7C5d/rEY3hXvKFCSTl8TgFi9W5rDSNXFGBRMXHcSeXRTHM5IL2egA0rGRj+MIloCgVEly5FS+urVHps9N72j9j0oClPyJHMB/xcuoEu7lgLCPmOIl51slMxDE+KpbzZorgwxl2Whis2x7X5CGNSObK4BJGpu1hT6CLyfaeZMFFJQbBgx82v3prGFK4ICRs28a2GwqZQtGiccMV6Vs1RxLwMy5kx6kn1/WNiVM5GPo/2YwhiOsPSsQ4Ac+n7xllaNcVSNfhHDRMJLsBoCxPn2js8DIly+V70JIprcdbdW6xhcJTkTd8wa4+Fa7H7MXVxNSFFNBm0UKEHY0bbvWMrds8/Nld0bqlEJU+gcMehqPu5hLETErId9m2G46b+e0KYfiuYKAp+iiA6X8+xpFJCGUHLuSz/AJTR2e4rCuVGW7G5qk5i2h0Hr3r+kAViilRCgyfryvaCTJbgMWJADj/aSK7VHWvSsHh7hybhxVwxcF+yh8o6zqFxiLhqHXR/05fhAUqzsKuWB8qn5RpTyhKQdaCgsz39W8xGbMwbnlagJN6/oawvR3IHlPKSMzGvYAlz6RUzyakM1n6swj2KUQkkF3Gm3f78oOnBBgCzh703FH6/CO7DyBJmAszbtehAJPkP0guEli1i9yTSh36wurC8wSCxSCWG1gkjSx9T0hkls2lH3qGt97QejuRHvaFqEMPizkG/8QOUvS42BqCQwPX7FIVmYpgohstaPUHub+LXXXWK4eaZhZJy2a+r/Xyg0HkOzUOdWNXNzYda6wREopURYNQnz/WEcTjCBrcWbY27MaQ7hcUV+Iu4L6s1T2YBvMwjTGtFFzA/3VttqGDrxDEl6/bdNYBNAUaAhm8zUkA9hFBJckJ7dw1h3gnWMrxGa5608v2gWLkum+UEvvse/nEIkVZw2+mnqfvuOfKUajmpqerWF4HR3I6SRjU5SC2m3QfMx7EYlLgklqkGhL3a/f0jAlYtbHRIoTu1Q3Uh/wCYdExKgk0ADuL6ADyv69Y1WySkbskJUi7hbkvbmIo/W3Z45r2l9kEEZ0Bi6nvzXWT6k9ywpGyhORkklgpyOpSl0ve6W84tNxnvCeZJI1sSQkK+JBtZxWDb7RohJxPlapiRakLrJNb9o6/j3sWAlcyWR4lGpyhKAKNUkn7EcOtWXQ+dI1YlGXRshNSWiQpjaG5OOysfhCUvEPp99KQ/h8WnLVLE6sR+0VyQRVM6HAY0GXSxZxq+zpAdxrrDE6apR8SgQNe7F+jvdtN4yuFY8ORmSK2U9DahahIoD8o314mXnBACk15nrmUMzk0Ac1qGCto8ua4yejFPE5SD4JIlgpKXTcF7DrsX3e3aLrUC1WUmha3mTYG9Sahu+biJhmElKSgggkE1bUPrvRv0tgSkHKtZAOlR21LMRZvOJtWRlCh1EzNRWYkeEv6uGajvDvEp2WUr3ZIaobS3hDX1jOkYqUlOnNV81FaOA4qRVgKPEysqk8pBQm+tSUgakgio2ro0BKhJLwiq8SFKJuQOZJbUAghtiCf4iEYw5gGqSHG96v126GEv6paZlEuSbkKDEUruG23rBEyjmfMQVuANCohwCTs1Cw63pVIm4taHfeu9gUqDgm13I0AsXiMRPOqVB3qA5DafB+vkXPMwC2s7uz3scrgfXUDcQqvBKyMhTBBYOS+U0c9AKt0VrFPt2dTGOFAVKjmJLAuB8RVN7EXiowpK0sSAXI2LONdX+cLyAuWBkBdYKlNVzRIBuAQzv3hnCY3MCFJyqygpVlKRa5BDCqqjTewhft+R3FkJwiCxId8rF7aPs7+R8ouJQd0sA1O23cMYCla3BUzAEkcoFdXUWY6NWukR/qDh0BJZSsrXfZiAztp5VsriKtjMtKS9HHN5HY7vQ/GsW/pUghr0Pfd+tYQk41SnBLEsEk2s7EnXKBrtB580oFbLUwa4PMXFuoHbWEcWCweKkZip2DBnFgQFCmhFfo8N4bDlPU1tsxBB2oHbvsYWw6StQz0Ndwrr5uPUQ5KmsWDBSSC5YBQV4T52I/WAhkyq8CSoKHhUWNmBBFwfkOu0MjBMXcEb6NXa1x8IBnCbA81WIfVRIyk0bt11gEnHkuUkkaWBBdmqG0N9u0PxF5JlBjRRwxyubAgqpUCjsRQ2ZMPmSUpDjNckCgZObc1Dt5QBCE5k1DFlF9gXY7/x0bSl4pPN7tVMrJUQzXGYdVEq9A0BvYYa2zPl4tQM3N4yCwY0cKZnq4KraB9RQGEwXu5q2LpU5AOpKQkE1pVyw1fzDhsHMTOJJKirKFbJqAeb8zEhhSt3BYmZUyaQASlBclx+AEkWqX2paK3S0UUjoZctKwAoZhUW3JBUrUgsetI432q9lEe7zSwUISouL9AN9zR/xdo6Hg01Sc5U6UuhKQa3IszPr89YB7RKyoKFrfM1A5CXBJCWHiYd7Qim4NOJbHJ2fKJuDIsYoMKs6/ExsYiQyiQSK2b9bGKGVq9fV+0emsrPQ4poTlStC8PLKtFHz2ilgPlBEK3iU22ScaYRPGpsolWUKVlbNV2sw0HkHikjjiZoKcuWYbKVy3oQVAtar23gwAbWAI4UFnp026QqcK9SA432akviEvIgPzhnAGWpeiSxzVevUtSG5/GQ3KC92zK08gk78sY2L9lVUSiaQFBg+tbH5M+0FHAZ2GIUtQKWqyczLBIcvbwktZjEqxS2pfwQlibZo4XHL94QtNCH5So3D/8AEXFutXjQ4PxAFSApmBGU2dTCtdHYM9QQTViMbHYlYAT7yX4uXKS1wWIYG9ABvezOcMnKnZlS2ZKalL7UFgz3BAFU9RAcbVivFWzpsbxIgEaBYfK75iTZrb9RD/BuEBISZhGYs6djQ1Z3OZ4z/ZjDrUgzZiQSFKCLsqgGcdiVAeca0iYQTcH1I3of1pGjFjpXI0fTYF+ch/IxZzlswYAhrkEF/varWMw5UM6bDbY7sat0FjYxiqmqC6OynYh+2nlv6Q8niuQmhYF3P6dDtv1ijk4eTbPJFLYvNwUuaplhJI61FDUUc2N6axncT9lgBmlEuC+V2z00tVgQyiadhGricSHKhuC/bNQ0dPihfGcS94QxYMygkmhdn66Nb4vGec0/2efky432jOkcKFmIfx5jzOFU8mUQ3UbRJ4UDXQkKD1yl8xI9eto9i5qxMCA+pL2Iof8AiWJGxgX+pFHKSHHN1DtTzqW2I8s9nnOWwsrhHMlT8qVemXKCC1wXzdWi/wDSAL8QCWJNrsCWe1CfOCysSUsPzVeu4vShqXfR4VfM5oVJ7tzZlNW/hTAtWGxmfgJJUlZBLZ6P0ygM+5LDttGZN4BnSpM0O6itOVTNVmq7jmNNGgvC8Ur8xUCtRoRUqJ8RAFACwDetI0FYkpAVlzMS5ZTVDVoenSG5Au+jB4tOEqZ5/ifUgsALAAJ0a9qCBjiKlBczJTNlS4cFhVTAuzkBxs2pIriMLNUsF05mAYVpzWSCwpqQAwraGMICg5SRMUAxNgKkkkGjA0A6E0pCaOcaD4nFE5UlLZBqWrZyCaktpq40eFMHgVGz1ZSlO5yhhlJqzuT0ZN9azgFKBzZSoli9Cz0JJFDVgLsfOq+JqwyFBs6mDrTlYsSTrUlR0YMDUXgR+A9dG1KnJB/uAqCClSR1SmhrVnq52HYZXtRxTKSEoJmHxMPCDuR3A8g7RiYDi4VzLPjd3WLVYUTrVuuh0d4liRMchRBYZlA/lpq2pNaQ3BqVSNWFWzns5bwsX1HXWsDmJNXPwhqYrMHKn3/WEJ0xL1b4/SN8Eeiivuxu56D9TEgfl+/WBrWKZTfZvjWkVU4pcb/vHNHGglQyjfXvDmCmdbfbRlyJujNV94alVUKi1v0eM84+AUbfDQVFIroS9XdhVtrxrf6MnEvIzKCJgBC3HiSSkBjo4Lj9Iy/Z2bzsxIcAkmzlnNm0jfwk4oyBKWKFVtUJoRsXL+e0YJPjMlJHO4rhkuYvMC4TMXmSWAOZZysDe5clzQaQX2fmqKpicgSshKSoUClKWhII0J1cM7HpHS4tCFqK0JTzLIDpYKAWknTQE33IpDCsCkEKRoRQuPwsdWd0gjr2iyzXpknJLs6BeXKEgAAUDAMPSnSKSwg0t99bfzGfMxzhmY2chnDhi+oNK6P0hVPEMrhbhIOVR/KXb6OP4jVL6r2BP6tRejTxUtABrWpD1IIZLgadoypqgt0uyk6tQ0dKkvTRovMnZWqFHm81BQSR2Iq+jDrGYtZRWhd3sGqchG1QSw6iIyy86MOTPKZZeKOQi8xLEhr2LFmY1ZhQudXiUTysZWPNrrrldtSAehPeKLYIUpnQtNGvcKBbqSdhQWqYtw9aMp08JYUbVxVwCBQdYnZO3ew+JSFpCizi3NvKy96Fet2GsZGCn+8VmKDlNzUlySCoNplFWDAw/icQklLAHK5yvRzmSNKlwT/MGOHylIdThuWqbEEhrgAkCteY6B4VzrQ8VabF8RLWJuUOQyknqQQEtR6pLbW6R4lSlqZICTV0l/DmG/MOgLVi2Jl55VAxzZWsSwL5q0LZS7aXMVm4oy0ijFgFZg7B7jSoo56WJETT2UaqP7CYFctJzeFrcqVGo/yoA5tt1rFcPO/64AIq6CFFiTcBNaFwxs/dlcddgnlqCW5SDWtGNUuNSCY0JeIEpLuWYVsCKMQzl/1I0gugJtpV4OW4jxYoTk53PKBmNHytQBsyzVhRKAgfiVmrOxCJCSFFiVALVVRUBdKAKqsxqkXrSuli8dJQrOUKUtvFyp0bkJJU25SB/kY5bialqBAlLUlmflGUG4DVLdVHsNduNKVWqHeMIPaFKipaUq5w3vCs5gnollJAtTzeFJ81Mw0zmwoXO1XU7eXWlIWGDygVRctUJzV/6amOYizFmsBuFaUFTJmgJNcqksdauBfpGnhG/SDgjcwDTJ6EJQSyR+IFyAxKk3NSDleyR3hnH4U8zBRBNXADpSSEkpNXJeObw85qhNKUc5l6mos9KD94cx3tCpQLKLq0DWAYDXKL0b1eElim5riacarYTGcQSmhIpsPnGf77NYFujO3mKQn7vOXLlvP+YvOVShPy+UaFBR0jXF32EM9vD8nPxG0U9+T17xSQhyAbdn9bCNrH8IRLRLWlTBSQGV4s1yTs7sO3RyJSjF0zr3QnJ5WJo1r/AEh7Ch2FPv4xn4eQSbN5v/EaSgQ7Do9/4iExx/2fn/3XJsGbUdbW6fON8zGQUgO4JBFNQznQk72rCPB+GAIzVLFyXqPIB2Y1jR/oQQS5B6GhawINFCh7OY8zK4ynZFjnCMeqcmqFJUKsQwXzAF2FWqfhtDeJxSk0TcOwqCWd0irFi/UA9BHuHThK5CpLK5rChzB9epv0qTEzEKSc3iCrkVHdnp18iwJYrFb10YswBGJC0GWoFSQ34k5si99iDmS9bA1rAMJgi2RRzuOVRJYkOlJOoNB2OtC51ZBzpIIqM1lAuOYjXKQHdjTrB0KAmZA1UlSWdsxLsDvT1aLXWjH2SEEoymjMX1t1o+Yg93BiiXSgpmZVKSkuQ46hvxMC/wD3DaBS+IEEoVdjSlaA7vRl/DpFcVjGDCoItu4KiQw0APwjnpCrYpImZk5KJUaD/FwMr8rlgUBjvq7ReWWQtyU0YbipoLhqvqyWGjwKRhgUhqvlJLuxair25AWo3k0E4jJBWMxfMoNsQ+aoGySRp5wC0lewKpGdRSqhAKSrZnYaAipAffdoewkxCUhTglSnSxpZSXJ/K5N702jM4kFKKkgOF5isXykgEAaJrqbV87YZZCM2VC0J5ACRUCnhYsC+oHQ3gPqw8W0kWm4k0c5kpJzMANUjxMHJDWO8Bx2LBZKgJYZxkcnK4bMC2oalBW+oZ01SVqJqX6ElTGruM2+jt3icVm97LWkFagpIALEkBiSBbUMkG+gNICjst3EFwjGkoUSpkKIQ4DkUFGL3ABcaqjW4lMCZZLUoEg2alyLmlWAq9LRhyuHTJcwpCVIGdRJzeJNSEoDjQj/cWAMauHwaJzZ1pSkMCVAsk5Ul7sCSw616P2XipX4GxwuNeTgeI8ZWXZSVBd8qwVClj7oAKIF3cGtdYzJfE1hyOYKNLpTu9Gyq62jJmYon9TU9u0DAKjqXj6WOCKRoSSNadxIgFJYgmr5FkdDorvQ9mhbEYlJLkXqSgtXcA2+ULjDEmtPvpDCOHtU1EFKEQ6IlYuYaJetNH9b+kO4bBKbmp0AicNJSDdu0Oe9U+V/T9ohPJ4iPCBRMhPUeT/SCGQk2UPvzi4wygauRo1W6iDDCuQXLjd6dIg5luI/wjBpJBWpmcpyqQCSASAzhYJLAEPBOJJNCtyaeI1qH8JqBq5cnewgWDmKCgAbmzMD0PSNrHcNSJwBZSqqIKnJJSFMf8QSxLuQDZ4xzlU7YqXq2YyZSkgFQACqimnRhG1wZJYqBLlWUblhmLU0cV6jrA14MGQS6iSsXUasCbMGF2A6dIfmhX9hITlTlDnUOWJOpD1IPwiWSbcaGkr0aSpTEkFyqpcfOvmG9bMOXh1HORqaCpa9RShYOKi0Vw+KCQp8vLo55QRX777CHpWOSl9ikkXctUeK7OBTfWMUU7M004IrJw4olWZIDMokFwbUGgLgkfKJnS1h0AOCAk8zGjMXo5oKHe9YAqcgIKlqYD8pJyGhAIq6dA4YUrvGDxypgdQLpBBq7NZSX0KWqPyiNXg87Jk2KnFGUplEnOaGuoYuAXYEaVqTBsRj3OUEnlJ5qOQzpDUD28i9RVlUsTk+7KhnSr8oZwC4A2VkNtQQKGMWerKBmLpBIJcukKADOUuMrsXuATapNWQfwHmomZgpCT7wpUKaKIAsdaM5sH81uJTlMEpBVyuWfmS7ilxQu3+TaRoInBUoIS3vHlOrZ3WT3pX0hb+mKsykkJTlQrLULKhlRlIF2DEitixDVMdhiAwWIWZi5a61BJDAZG3ahKS4sHPeHUYzLMKiaZCVO1mzeVzXd2o8Inh7C6SpdArMGDFIGa7KIvaKTcJmLXBdIeiiD+J2IJqS9doEmrKJGpPWCwUx94nKzWGYG9bs58makDnuhOVJCQRmGU+IJWxFeZy4alAPKEcTjFMEqSVf3FMQ4UlJblKS7GqSKsWpE4qaTkPKAenUGoBty7wnF3sosj3ZKcKlKizkKIrmaqrbPceusPS8gSkpQVKdgSWGYCWwIDKcG7G2tIzFSuSYpRokUBI5ikjzZlEd94PMx6TMzKVmSVORQFIJIBYagBLbhugHUx4tWQcMpfOpmZi58JKiKF3AZA0IYmj1i0zEKqE3YMDUsGSwK3Oh1NKUZg9/TrVIUVF2CSpLEsAqpIfVwAO+xjMQShSUlAUUvQBwSwDtQAMQQXY7Qn5Dcmn2fMZfDCQHoIekcGDR0I4fZ9ND90gsmWLNfqw9TSPXl9VJ9HpLEvJhyeEsaj6/KHl8IP5fWNCZKo7JD/iV02Jp6REsAVACiNHfpWsTeWT2xlBIRHDAA792DfWCIQlIIYkHUFmMEMwk0+t9nI27wMTCCXZTDlpZtebXoIDt9jqkVRKKSMuux/RoYlzcxZQALeKvk/nCxxZSX5ete25b0gicWWox++0GmcN4WdkUDqDShof1eNL3weijUIAKlAskrVmzC1EoIJLEVNyI5pXEAQE0NCxdiNqjaIRiZuimdJSane47NTb5B4nLsGjqcVxVTjKVO6MgRRSUgu4CagsczbF9hCM7iwQCAtRISZb152ABJsBUk9RXNaM3Cozy1hKHUykpJUaEgl7irAl6u1hE4bBJTLQicXQXJypPK5CQpGZrZPOr6QkcMEqZ0pUtDnBuLBV15VP1Lkvq1Puto6eViCUCvKKBXLyu+ljUA/wDGOKOGIme7UzBWUVexZjZwew0jqcEknIpSWllgVJeiqDMxvUAWse0LnxJO0Y8k9WMcUUdCihNXAeg5RmZ3HKxUxYdIrLSUso6gpNMrE2JB1zXB6nWGU8pykEOpmKaEFSvgB/IvF8CUS6M6Xy1WagjwVA8Jtc9qiMrdI8qdNgMLMTLKlkcoIUaGjJClM1CRzephxQSZqgQClanrUAJAqR/tKq7Uu0MrRLEtWZKQACX3slT7nLbUgA6QnOxCUS3dyHDuHOXmUaUD5W8jA5dCVQrjcLkTMYN7wJQmzm4UHGoKSO8TLQsJWJacwAYgM5OpIdwLkMLJJ2gErGEodRPiLOKs459qKKj3DNeG0T8ktagQEijb2S5JuydXu7m0M2+gxRmysEsMkWJ3sWZ8qj+StPQtQeEM1U5KTkBJP/HPzdgbW2vZ9PKFJRzJBcEqJcB+bmFKM5BNqi8UxGKGVZCktmPMkKdvE9LgiYCQTX4QOTfgeMlezNn8TWkSxMSsSxnS4uplOFHTwnMxvvBJ+FokpS6GIoFFrMoasVJd+wjUwmLK7pSZSppQst4WKkpKhdncZg21CBChxSv7isgUhAQgh8xCU5gQ76ip6nSKVS6oZ0ys2QTIQ4OUu6WZRCSo8xuPELdTA5vDnPKoZcqGSEnMASHcAsynNSXegcmHcSvIJqQQ60kpfmcpUHQaU5HLjYkRjI4opCVpCFLzpAd2KACkGt35kjQ1EKoy8A6Y2uc6MxByF3Uosz6MKl0MQdHO8Rh1q94lABStKVBSDQpJUSdnLir2IUAITVxb3pSVAzMoKspJIUMqmSRmpzNUtQ1bKYuJ4dQQRnShJSEordIKQlyE3Ki3TtDKNKmHlejMIZJJrrdh3DRQ4hxVgNBvX09IFmJcuyTrqPTSAZQ9rUoLdz/EaYxs99jZW1W7OCfrHvcOA7B+p9W0MWkoXl0AFRT6s3lA0h1Em4cBqN3bpBo5nloVZ8wFtxXS9YTViQCXBYbl37gijfrDYlgXJMUThR+Wtdd+n1h1FAsWxIIYhLAdDr5fpEf1QCXD1cEEUF7dYZXLcsXL9b/OLGWGzAPe9f4hkvcLaZlyp6AXAKlap3+F+n7wabis9UuNmBp9/wAxQ4dCDm3NA/qaitoKicCoMPN2Z+poCd/nGmm3aIN0jV9n5rlSFABwQcx0vmI3SW1sSdI6fh+AWtxNSUuAAXHMGbmDu4KTXV3qyhC/B8Wssh0JytlIJKt2KyAknVgzsQwjoeHSWR7pVgTlUasC7AlViGDA13qHjzfqMiUmzHlztKkIH2eUBLXK92VoLKUpDKOU10HMyQNjvAF4UGWVBWewJCqOS493Q1BBu1R1jbGIKnQpnBKbuFFznsaOkhQNCyxaEcYUqWKvmSeWoJa4ZuWYHzA+ddYfcb0Y5ZG1TM6VjC7rSS9QpqtluLONdq3BhqSU/iWEg5MpdwrMCxszDKwL013iuFQFhyUlTZiKJuHUTUEJVmSrdJUTaGsXhgiVlUlSkgprlZiVTcpYeEsqrd4m6uiNFv6daSUvypYCrj8TJJ6ZWa4cdIRnlkqC+VlMAD4WJBYJ8TIDgN0bSCT8YSoqLFKw75rUSHYOwCeZ+p3eKYk50gKcW5qu5SMtr1DE7DehCOszhMKXKzzFTSgQSNeYgAlmZIobEsWAN5c88yFkqNOWjK1cF2axd9BeC4iWrIS5lhwQoXU/LlBNW5fCkiwDk3tKzFCc66y1B1B+YEJPKSai59LEtFe9lkqoYkyykLKlJzK6ZSOY1L2YA7sw2jOk5peeWSFJzlJDsJgZQAI0ILXaxO0OTiDMmIyqTmmMhSRRJ92GJCiFB1BR5TkrZmBUxikrWoUBLEqU2VKgkF1FRZiCQXZ26CC41ok+ycPxBMqZNEwKWlKksoBgM7ZwBQk3vsYDjuPLViAlDD3aQmpSAh0827NypZi2XS8QrGpDj8SWo9QAAMo/Nc19LwDBSRKTNEykyYCVFuYAAEE0oM3Vy7C9KqvIU9hOH4ib74qUOVWY5aMwYOEgMR2NQ5FzEYhSMxCgpUtw5FGUGAUg0fwsUsagVtC0meZkzMhGdwFZwCWBYJFEsoZaEE1a4rDSsOpSFABWXMkhJ2GbMElViRUOb0cNQVUhlvQBKkJWFJWxASwdQKAzKSaVIrW9ANzBeA8JBnOtbElT3ZQYUQa1dIJSWoCRSLcR4eJKROIS6kvlLhbli69Uu1B8ax7CYsFiAhfvCp0ZD4gBUKNgwYbjQUYpWnQapmAnHB2q+lLRAmklhQHqPlCs+4GhGocnysBBJEokk6Denr6RqUEe9YxLJswrr+sMmcKAAJA/EC5J9fpC5ypLZn+T/fXyiqVJBcHm0FvTWBSYdhhLYl0k7OWf1rApkxIJqx9Y8FuWZt9fSKnEiwzenxpUw9Ck0U7ZaDZ/nFsVKICmCqDcEHzeBqAOlDWjh/W0QuUSak/9zw62AzpbqIRV7MQw7V7xp4HBBZCKgZqNqdSpiDb0FKQkvDgKADuBRwLnvpHQ4SQhMvMqWVaKyAJIADnXmOtg7bRTPNRijNK0mbnCsSlIKClCuVgA0tVdi4r0JFvXYTMQCEMogoYk1KLMSG21FNwCI5Q4UIVyhyHUmYKF2dlAdNFHW8CSJkyYFJWM6WUwLZTU5gkqtQOdiQbR40ocm2mefJW9HXTpigpw4Wgiri5BAJIuCwA0ttFxiEKmucoJS+wsogprQ5gBQfhr1U4fikqyFbFRCkpGwzAqlqy+JIL5VaV6mGeJcPUClKVZTL5iQHzIJmEmhGVyygdD8Y1WrItUAeUVJnZUsAoFUoc4zUBoapDkFIelrgQDEcRCUliEqdCVJfMSObKSx/FmNdQNYBKYYVXvFKCXUXFFgBbsQ4qApiHoUmJ4iMxcABQBqGAoWdtWJPqdqdq6f6B+gipyknPLUM6SOUcqQxcpJtVJAYaO9otiwnL7xIaXMBypd2PIcpY/hU52rGNikAKSiWytGsrmSxDGwOYMBUBwxLufATFJlmoEvMCUqBdAyrDppZTJLuzg6iKcdWM4aH5BBCeUutis1oCxS1WB5T6iBJCZwmpzcrAOPwuElKgDY0a9cldwMzlCZNylPhy5GIN0qG+iVNa3aEMDnExIN1JUXIYJyij2d6sk6EtcQ6VbFSYWVLK5gZXiAScxyKukhKSKXD6EP3i0iXOKkomJZ5a870ZCg2VTlwSW+msWx0hLAByTVIAdgcyQQSXPKzi48mCkmZ/cmgqSXQoAvbLYKI8FSzAUYkFiRDx2gr5IRJ/uFbqLpShmBqkpvp4SGGreohgi81YPjSkB1Vc8uVjdn7Hl6tGFIExUtQaoWH75S5Fq5XvR41VKCHzJdRACgzULMytGoQ35usc5NMVOmZXDuHziSn+2rlypzKlqOWiavVTLGrM5tSHuGKbOtzKVlKaMtsjk3cTKIN3ua1hufKkIPvEJKlOUIQCVHK4BOmimuSb9Dm8UmpE4kFRQ9DSg8TgEseVQdt+ogt8hk9hl+7WzZijOyUgpDBIoGqwYh7s8Rj8QJXMgnK5UwAUgAsBSwLEN5wDCYUK8LhKFnmI6+EsaF2APX0bmYucFlUpAoBmAGYnxCo3q7hnc9o5d0PdpnLSA+hfdRJ+UVTNbxV7U+dIrKNeY5B06dzeLmUm9fv5Rsr3PeK0d9PU+dIIhruodv5imc+f06+sVUtrt9/OHv2AFXUmhJO+sQmZ0gJxLB79/ukV98CRQt0HyJjuzhla0gV+/OAqXah6QMlif2+VfnETpydPixL0/f4QYqgMabcA9/rDeF4kqWosE5QGU9E5TdwnfpGGvEMLenrGpwLh02bzp8CaZcwFCA1MwNSbisJlSUbn0JI7ScpFgp0kPlWAxAzKzOQx5SahqDYuM3PhpCkpKZiHGYNlWcyS7AtTK4rV4aw+AUhAdpRQCpK84OZ1NZAymo0oHNBrGKzrWQfdlQAcnKpQGxQAcwAtTMyqax5kGk6vR5vHYDiGOTmUpGRzUczZnD5VZSkoWwBsajd42eG8dRMCMxKmSxepKCSlQU2qFMX2Jfcc5isQuWn3a5YURzImJJJSA1QSKdhSlQGcV4FOAU7jMogEEMTQvTQnMH7Brw0sfpsjkhR0GNlkIyc1WvQjNyhRy0fVxTlO8KzMaPen8TulxYZiAaEigZNaXSaVgH9ZkljMVKSArKXNUWCd/Co6sGFdkcRXEqEsqCCpKTQOCUJdRJ6r7UTtQRx29ixg70aeAloSoB/ey1e7AWalxRyblNkkMAAo94Fi+LMpSNPdqdVDzElZJzUJ5QC1HAAgeKUtCEuQopulIoVJAUCkvQEAJ+NaulhcWtVfG7pLAKdxmAJGjm24Lbiijbvstwt0xtWLdKqAApZ2NWpWtRQ9w7teI957sVUDdTZgS4qAHsyS+azE7tGMvEhLIZQApUuSC1W1GkaK8OkoK2Jys4H4XKASlxdla+TXHShVWZ5pp0PSsWxC5iQQgqYuMpBICOzFLdwRrQEnh6TMExKigzCpQGQkEZWBBFB+JTb01gGIT+CXyqDBbOGS5UlXV1OTqC28ZWFTMYzVhYJAS5VyzQVFnrzB0kEimhbV8cdNo5bRorUh1AqqCUEXYLCkundLpRQgMX7xqIwrJSvm92ULUoUN3Si3hzDMl7vHOzpyEgAZEqAcKQp6cxAUlQoWH4StOlQwhqXjTLyJ93myZkFSHDpX/ANNaagiqmILEKoYpKIWqNSUkKvmBl5sxFg2WjavlZjo41MBxUhJQksMpZKQFB0BnajglgAC5qmFys5CQRmWApSTe5SpJ0cJVmvpCOFzqNS6UEh2uoJSQC+xT6nrEFF+/Qi634NSSSgS8qmdYzDckcwL9nfsbiNDEzEKOYJ51KURzKGpoQBQAO1dIx587kABRkSSmqSSCoeEVucxdqB+0WmY1JlpJ8IZw1E+Jsr1VQhw9HHWA4sKk4qjFT4FnX+ICTSIj0bkfRvshBtEp/F0A+sej0OKLTvEkbt9IOb/e0ej0N7HESrjtCGLNU9j9YmPQ2PsWQvjCyUtD/szOV71YzGsuY9TVkqIfdiAfIR6PRfN/jf6J+D6TwdI92sNQ+9caHmKa78tO1I56WP7Es6ksTqQLDsGtHo9Hg4/yl+/9Myz/ACQHgodaXr4TXd7wtwRZMxTkn+4Pr+g9I9Ho0y6l/As/xOh4rLAkzKDlFKWczXbZ4Rxx5FdcQX68wvHo9EMXX8iQ/wCg1URJbWp6kzmc+VIngaszlVSJtCas7We0ej0Ul+L/AL5Gl/wZ9oJKROSwA5J1gPyfufWLH/2f/b8DiGj0ehZ9RM+fv+/ADOf6i58H0XGXPPO2mVNPMn51j0ehsX+iS6BzpQ94QwYNRuohnh6z/dLlwgsdQ221o9Hod9CjkhAyJoLzfgot6QCQqiuyv/1j0eiT/wDX98ne57iEoBMogAF1abqgvCE/3k/7D/5riY9Dv/G/75Af/9k="/>
          <p:cNvSpPr>
            <a:spLocks noChangeAspect="1" noChangeArrowheads="1"/>
          </p:cNvSpPr>
          <p:nvPr/>
        </p:nvSpPr>
        <p:spPr bwMode="auto">
          <a:xfrm>
            <a:off x="76200" y="-1028700"/>
            <a:ext cx="2124075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4" name="AutoShape 4" descr="data:image/jpg;base64,/9j/4AAQSkZJRgABAQAAAQABAAD/2wCEAAkGBhQSERUUExQVFRUVGRsaGRcYGBobHBgcGxwXGx8aFxwYHSYeGB0jHRgdIS8gIygpLCwsHSAxNTAqNScrLCkBCQoKDgwOGg8PGiwlHyQsLywsLCwtLCwsLCwsLCwsLCwsLCwsLCwsLCwsLCwsLCwsLCwsLCwsLCwsKSwsLCwsLP/AABEIAOIA3wMBIgACEQEDEQH/xAAbAAACAwEBAQAAAAAAAAAAAAADBAECBQYAB//EAD8QAAECBAQEAwYFAwMDBQEAAAECEQADITEEEkFRBSJhcTKBkQYTobHB8EJS0eHxFCNiFXKCQ5KyMzRTorMW/8QAGgEAAwEBAQEAAAAAAAAAAAAAAQIDBAAFBv/EACkRAAICAgIBAwQCAwEAAAAAAAABAhEDIRIxQSJRYQQTMnGB8DPB0UL/2gAMAwEAAhEDEQA/APiSlu9POKr6RGkQTAOGE4Z0kuKAUcakizvAFJ849liCmOOGcLg1KdtEv6lvrGljMGZaghWVKgglswIdyA9LsTpsbRkSlKskmtGGvSNFWIWiZKZgpI0F6rFGraFdnCkw/icZiScpFreRdzTpApnZtYexeH5M6irNShTSvV6FjqIzidYMXYAgFaULG40Y/SBlJbof3iM9YkzKMw+sE4vhpZKgkM5oPPWNCdg1LB5kEou2g6sKtvGaicRaH8BxA5vACSC9ualq/LXaJ5FLtHMAMKU5rcoBdw1xUVr27xXFTKhgBypH/wBQ5+MNTVASl0yla2yigGUORuGUoU+TQlMIUUgUoAXs9B12h07COYaSuhQwcZi5FWUd6kN8jHpmJzqIypcVCk0PalDA0pIKQHBBYEVo7021rr6wujEKCswNa1gOO7O8jWKxSgSHOoN2sn4wCVPISUixBP1p6Q+vCgkH86SU6g6Fg96aPURmy0nMGb5eVd4CaYAuCQ5J1At101h3hygjMr8QflOhDkX6fIwhhpZUrKBU7lvUw7LSCSGIeigKnflBvY66COl7BFcXiAogi+um3WLSJjqsfC1NeVu1w8VxMs5Q7DK7dbn78oj3RSwIyml6UIPwIho9HI1sNMyMLEJqTZnDADW3/jtGQucQstysetN/jGziJPJmcJEsONXUSaXLaesZiJIetcyXDDZ36PT71GgsjET5p8RJzad6eflApK8rkswFBvWDYVlXQ7agsQ270PaHFrDf+m6NVdOvURNulVCeBSRxMmlBrSltKUi+LUpSi4T0qx7gqNYUnTAFukJYaC3m949PUDVldC92p8hB4K7SBXkAuWQ3WKiNvGYLMhKUjnFg7kjUd7QMez8zL4SS5s+nTvrBWWLVsMXasQRLZLmjmm/ltA504qPQW+zWNfiHCFhjlJDVy1D+XSM6RgTMUwBDXJB+QEMpRa5B+ReUsggi48408fjFhYOZIUigKMvm2WgFS20VTw73a/EhRFhUOX6j4GOkkcJkT5YVX3uZKiCaFIfMkvYks1P3nPLFdhTvRy2K4qpaWU3evxrWEXjT4pw1SK5FJGpIP38tKRmhB9IpDjXpAisTFkoOxgsnArUQEoUXswJv2hm0ggRSC58rFgda/Ssdlw/2IE6WCStKgLKDMxIa1fhaJ4p7BL0IzBrbfAxmf1OPyw1o5TEzOSWk6gqd3qSR8WHWA4SWCpD2KgCOlHjpMT7EzM1CGIDDamvnt1jV4Z7HiRzLUCpuVrjdnF28oEvqccY2mBs4oT1pAoaWJ0ev7xSbPWCorFVJYuGoWY0bYR3n9MmYCGyqIIf8zMK7D7EZH/8AOBIdTnYkF9mbVm+MKvq4dtbJ86OZnzFVzbvSgHYAUv8AOL4TD2JsXuD207xuYngc2Yl0JUoVzHLQAG+9tIsOHLloSFJNnY2B8xyuD8YZ51x0dydHpcmSJaFSpiXBcghAIvdzmoWYObCMzB4oB15WsKeZLvGyn2dVJKJ4yzETEklJFBmcZX3b6w5NEualRSgIcJcBLVYE8rXBpbTzgOcY/JRtNHHYjEZpuaoBL3c/E3jUkYKWtIXnGa6s2ZwQ9yHBct+0OS+BypiFKGZS2zbP0vub9I0/ZmYssnJLSk8pdBBLa2ZQFesLkzpRuPgk510ZWKw5RLmFTVFCCC9DYgm4Ip8o5xc4kAOS1ugMfSOKYWWSpISMxSwSOUNZqEB2jm/ZzDhcyZhBJw6lTQ3vZmYqlUoZZzAA8wo1Sz0tTBl5xspB8jncKouw1o1x6RoTZ68wrcEUDMRtlfYQx7V+yM/h05UqeA5fKpJcFik+VCC3+QjMROWyQEjlFC1d/veKyVu0c0AlgZnNQ94ZXIQSQFEN0B1Nqgw2MEqZzqSUhOUk5GzVZ3asI4iX/dNCR2INRs7iOUuRx9ql4RCC6UJSbOALX2peCy5KTYAHfWo+FD8YrOxDG1AHHU1qKUNBvB5aMzuBT9hT9Y+V2ybeuwIlpew+XpE5JZsAXNaX+EOIkBQttTyiszDjLsf5Dn6wy5e5F5GtUIKw8uxQggFvD+0RIwElHMmWgaOBX5dIan4YkA+E0oLVFz5RkzZyt9WJ0L0+gjvUvIFmH5q5a6FKT3Abz9fjAJfDcP8A/EgPdkgOxdy14VViggV1Dm38QZE5WXNkUUDxKYMnYKJsWrDJzfQyySf4ock4aQhIQEJAIAsLBmDnQMIcl4RGgYDtGLImhYUo/hs9K7d4fw9SSFADrp0r3hHbexfveJDplJSauNrD9IGcMhXN3qD3FYWLks7G1fKCoQC6Qpzdh5Q1QS1dj/ei+i85KA4Z29e8B9wh3s99fsw3/pyrvQ76QNMgHXTf7rCJM7mDRh5fn1vFxhkfbGseThA7u/eo7dIhKEi33aCk35GVljJToW7CLf0oIv6gfKDoQGpQgsSaj9rRZTN12+erwuyiXuJzMBWtG07N9+cBn8PQouQklrlPl9mHlywz1/elGjyJYilt9MWqZnSeFIRUJQKNRP8AHpFlcPBHhR6XjSRLGrNvp91iTIqaeF4F/IeDZkJw+UvkS5HiDu3doBxDESpKv6j3a1ZU5VJdKfeKUQ4WU1EsMlw7qb8IjcsWb7+9IU4tg0zkpSUJIC0qIIooJKSxYWLVEasOWUHt6Og5xfwZ3GSMbNw86bLKlrQVLFSiUeTKkP4TkCD1cneJl8KSgZhLSydkh/2b6xoz1FUxSzYl7/QffeCSgLH77OOkdlzuU7QJOUpfBz/EMagKAYHNp83fpEzfZuVMGbIBoC3f9Y25nDJZNXLVB27fpBJqUtej9L0t0hJzX5RC0IhbkU1P0NoYWoqAqCC9HPfubNFMShNFeTdXAhZ+TKTU7bu0RR57yWPqngEP96j76weSNSQQbBnoKwoJCVPnApWlPy6fXvAjxIJNLigH83dxBQtmgtLJOa/wPTrSF0cHQtTpOrlO+vaMrEYn3hBeidLP8NW9IPhuIBC6G5BLHcN63+6w9lIN2bPCvYyVOxAK1EIArLSSCr/FxYfE6NHa4rGScPL9yhKUJA8KQGD6MN4+cni+RmNzXer0elP1hLiGAlKGYZEqNXYkvrUxswZfTR6uBemgHHFIEyYJfKgklhYWPKwY1tsx0jNwJmEBIcpUa1Dszb7X6d4z8Vh8yjmUVffWNv2d4YkJZJIzC/QaGnTyjLKl2Z8uOO20bfD+DpNZiiaWd2ark7+egjRSqVK8IA2G+rfsfrBsFw1Ny4cX+HkdD3i05MuXu5cudwQNRakTpmPj8gP65GUKNA9vu0LlaQ5y0uT56iIWtMxVKADvbRj0gU6arMWdIbTe3yI+ELxBVeQkqXupiHt6g9QQYriZIFQR9BT9oQRMWHLE6Cv319IkJS1SapIA3csO1R8IFFIt2Oe/dQAUdz3rQeW8WRPu50cd9BCJXVSXcaFgHsWPxi8pYSxpYG/0hWt6NCflhzijUAEEWbZ4NJW76DVzrVz277wsmcHJBZ6fx+kWGLegsKMwDeY+u0cdyS8hkZjb0puN4sZmh609IUVi2fUVYenwMQieLjUailOvfT4wdLZ0ZroeJe7gt936RLPq2sIe/L3H2W8qGJOJcgg9x5Q10dzTHcsVUe32whYYp9e/z+sWJrXs3Sn6QeR1hkgVqBTr5Cn8RDJJqAdj2pAJqsgNyO8BTi2FXG0LoPJAwnmSzjdwzMCxr1+kJYziqZOV3BdwSetPUN0rGwJAKjQsL7C5d/rEY3hXvKFCSTl8TgFi9W5rDSNXFGBRMXHcSeXRTHM5IL2egA0rGRj+MIloCgVEly5FS+urVHps9N72j9j0oClPyJHMB/xcuoEu7lgLCPmOIl51slMxDE+KpbzZorgwxl2Whis2x7X5CGNSObK4BJGpu1hT6CLyfaeZMFFJQbBgx82v3prGFK4ICRs28a2GwqZQtGiccMV6Vs1RxLwMy5kx6kn1/WNiVM5GPo/2YwhiOsPSsQ4Ac+n7xllaNcVSNfhHDRMJLsBoCxPn2js8DIly+V70JIprcdbdW6xhcJTkTd8wa4+Fa7H7MXVxNSFFNBm0UKEHY0bbvWMrds8/Nld0bqlEJU+gcMehqPu5hLETErId9m2G46b+e0KYfiuYKAp+iiA6X8+xpFJCGUHLuSz/AJTR2e4rCuVGW7G5qk5i2h0Hr3r+kAViilRCgyfryvaCTJbgMWJADj/aSK7VHWvSsHh7hybhxVwxcF+yh8o6zqFxiLhqHXR/05fhAUqzsKuWB8qn5RpTyhKQdaCgsz39W8xGbMwbnlagJN6/oawvR3IHlPKSMzGvYAlz6RUzyakM1n6swj2KUQkkF3Gm3f78oOnBBgCzh703FH6/CO7DyBJmAszbtehAJPkP0guEli1i9yTSh36wurC8wSCxSCWG1gkjSx9T0hkls2lH3qGt97QejuRHvaFqEMPizkG/8QOUvS42BqCQwPX7FIVmYpgohstaPUHub+LXXXWK4eaZhZJy2a+r/Xyg0HkOzUOdWNXNzYda6wREopURYNQnz/WEcTjCBrcWbY27MaQ7hcUV+Iu4L6s1T2YBvMwjTGtFFzA/3VttqGDrxDEl6/bdNYBNAUaAhm8zUkA9hFBJckJ7dw1h3gnWMrxGa5608v2gWLkum+UEvvse/nEIkVZw2+mnqfvuOfKUajmpqerWF4HR3I6SRjU5SC2m3QfMx7EYlLgklqkGhL3a/f0jAlYtbHRIoTu1Q3Uh/wCYdExKgk0ADuL6ADyv69Y1WySkbskJUi7hbkvbmIo/W3Z45r2l9kEEZ0Bi6nvzXWT6k9ywpGyhORkklgpyOpSl0ve6W84tNxnvCeZJI1sSQkK+JBtZxWDb7RohJxPlapiRakLrJNb9o6/j3sWAlcyWR4lGpyhKAKNUkn7EcOtWXQ+dI1YlGXRshNSWiQpjaG5OOysfhCUvEPp99KQ/h8WnLVLE6sR+0VyQRVM6HAY0GXSxZxq+zpAdxrrDE6apR8SgQNe7F+jvdtN4yuFY8ORmSK2U9DahahIoD8o314mXnBACk15nrmUMzk0Ac1qGCto8ua4yejFPE5SD4JIlgpKXTcF7DrsX3e3aLrUC1WUmha3mTYG9Sahu+biJhmElKSgggkE1bUPrvRv0tgSkHKtZAOlR21LMRZvOJtWRlCh1EzNRWYkeEv6uGajvDvEp2WUr3ZIaobS3hDX1jOkYqUlOnNV81FaOA4qRVgKPEysqk8pBQm+tSUgakgio2ro0BKhJLwiq8SFKJuQOZJbUAghtiCf4iEYw5gGqSHG96v126GEv6paZlEuSbkKDEUruG23rBEyjmfMQVuANCohwCTs1Cw63pVIm4taHfeu9gUqDgm13I0AsXiMRPOqVB3qA5DafB+vkXPMwC2s7uz3scrgfXUDcQqvBKyMhTBBYOS+U0c9AKt0VrFPt2dTGOFAVKjmJLAuB8RVN7EXiowpK0sSAXI2LONdX+cLyAuWBkBdYKlNVzRIBuAQzv3hnCY3MCFJyqygpVlKRa5BDCqqjTewhft+R3FkJwiCxId8rF7aPs7+R8ouJQd0sA1O23cMYCla3BUzAEkcoFdXUWY6NWukR/qDh0BJZSsrXfZiAztp5VsriKtjMtKS9HHN5HY7vQ/GsW/pUghr0Pfd+tYQk41SnBLEsEk2s7EnXKBrtB580oFbLUwa4PMXFuoHbWEcWCweKkZip2DBnFgQFCmhFfo8N4bDlPU1tsxBB2oHbvsYWw6StQz0Ndwrr5uPUQ5KmsWDBSSC5YBQV4T52I/WAhkyq8CSoKHhUWNmBBFwfkOu0MjBMXcEb6NXa1x8IBnCbA81WIfVRIyk0bt11gEnHkuUkkaWBBdmqG0N9u0PxF5JlBjRRwxyubAgqpUCjsRQ2ZMPmSUpDjNckCgZObc1Dt5QBCE5k1DFlF9gXY7/x0bSl4pPN7tVMrJUQzXGYdVEq9A0BvYYa2zPl4tQM3N4yCwY0cKZnq4KraB9RQGEwXu5q2LpU5AOpKQkE1pVyw1fzDhsHMTOJJKirKFbJqAeb8zEhhSt3BYmZUyaQASlBclx+AEkWqX2paK3S0UUjoZctKwAoZhUW3JBUrUgsetI432q9lEe7zSwUISouL9AN9zR/xdo6Hg01Sc5U6UuhKQa3IszPr89YB7RKyoKFrfM1A5CXBJCWHiYd7Qim4NOJbHJ2fKJuDIsYoMKs6/ExsYiQyiQSK2b9bGKGVq9fV+0emsrPQ4poTlStC8PLKtFHz2ilgPlBEK3iU22ScaYRPGpsolWUKVlbNV2sw0HkHikjjiZoKcuWYbKVy3oQVAtar23gwAbWAI4UFnp026QqcK9SA432akviEvIgPzhnAGWpeiSxzVevUtSG5/GQ3KC92zK08gk78sY2L9lVUSiaQFBg+tbH5M+0FHAZ2GIUtQKWqyczLBIcvbwktZjEqxS2pfwQlibZo4XHL94QtNCH5So3D/8AEXFutXjQ4PxAFSApmBGU2dTCtdHYM9QQTViMbHYlYAT7yX4uXKS1wWIYG9ABvezOcMnKnZlS2ZKalL7UFgz3BAFU9RAcbVivFWzpsbxIgEaBYfK75iTZrb9RD/BuEBISZhGYs6djQ1Z3OZ4z/ZjDrUgzZiQSFKCLsqgGcdiVAeca0iYQTcH1I3of1pGjFjpXI0fTYF+ch/IxZzlswYAhrkEF/varWMw5UM6bDbY7sat0FjYxiqmqC6OynYh+2nlv6Q8niuQmhYF3P6dDtv1ijk4eTbPJFLYvNwUuaplhJI61FDUUc2N6axncT9lgBmlEuC+V2z00tVgQyiadhGricSHKhuC/bNQ0dPihfGcS94QxYMygkmhdn66Nb4vGec0/2efky432jOkcKFmIfx5jzOFU8mUQ3UbRJ4UDXQkKD1yl8xI9eto9i5qxMCA+pL2Iof8AiWJGxgX+pFHKSHHN1DtTzqW2I8s9nnOWwsrhHMlT8qVemXKCC1wXzdWi/wDSAL8QCWJNrsCWe1CfOCysSUsPzVeu4vShqXfR4VfM5oVJ7tzZlNW/hTAtWGxmfgJJUlZBLZ6P0ygM+5LDttGZN4BnSpM0O6itOVTNVmq7jmNNGgvC8Ur8xUCtRoRUqJ8RAFACwDetI0FYkpAVlzMS5ZTVDVoenSG5Au+jB4tOEqZ5/ifUgsALAAJ0a9qCBjiKlBczJTNlS4cFhVTAuzkBxs2pIriMLNUsF05mAYVpzWSCwpqQAwraGMICg5SRMUAxNgKkkkGjA0A6E0pCaOcaD4nFE5UlLZBqWrZyCaktpq40eFMHgVGz1ZSlO5yhhlJqzuT0ZN9azgFKBzZSoli9Cz0JJFDVgLsfOq+JqwyFBs6mDrTlYsSTrUlR0YMDUXgR+A9dG1KnJB/uAqCClSR1SmhrVnq52HYZXtRxTKSEoJmHxMPCDuR3A8g7RiYDi4VzLPjd3WLVYUTrVuuh0d4liRMchRBYZlA/lpq2pNaQ3BqVSNWFWzns5bwsX1HXWsDmJNXPwhqYrMHKn3/WEJ0xL1b4/SN8Eeiivuxu56D9TEgfl+/WBrWKZTfZvjWkVU4pcb/vHNHGglQyjfXvDmCmdbfbRlyJujNV94alVUKi1v0eM84+AUbfDQVFIroS9XdhVtrxrf6MnEvIzKCJgBC3HiSSkBjo4Lj9Iy/Z2bzsxIcAkmzlnNm0jfwk4oyBKWKFVtUJoRsXL+e0YJPjMlJHO4rhkuYvMC4TMXmSWAOZZysDe5clzQaQX2fmqKpicgSshKSoUClKWhII0J1cM7HpHS4tCFqK0JTzLIDpYKAWknTQE33IpDCsCkEKRoRQuPwsdWd0gjr2iyzXpknJLs6BeXKEgAAUDAMPSnSKSwg0t99bfzGfMxzhmY2chnDhi+oNK6P0hVPEMrhbhIOVR/KXb6OP4jVL6r2BP6tRejTxUtABrWpD1IIZLgadoypqgt0uyk6tQ0dKkvTRovMnZWqFHm81BQSR2Iq+jDrGYtZRWhd3sGqchG1QSw6iIyy86MOTPKZZeKOQi8xLEhr2LFmY1ZhQudXiUTysZWPNrrrldtSAehPeKLYIUpnQtNGvcKBbqSdhQWqYtw9aMp08JYUbVxVwCBQdYnZO3ew+JSFpCizi3NvKy96Fet2GsZGCn+8VmKDlNzUlySCoNplFWDAw/icQklLAHK5yvRzmSNKlwT/MGOHylIdThuWqbEEhrgAkCteY6B4VzrQ8VabF8RLWJuUOQyknqQQEtR6pLbW6R4lSlqZICTV0l/DmG/MOgLVi2Jl55VAxzZWsSwL5q0LZS7aXMVm4oy0ijFgFZg7B7jSoo56WJETT2UaqP7CYFctJzeFrcqVGo/yoA5tt1rFcPO/64AIq6CFFiTcBNaFwxs/dlcddgnlqCW5SDWtGNUuNSCY0JeIEpLuWYVsCKMQzl/1I0gugJtpV4OW4jxYoTk53PKBmNHytQBsyzVhRKAgfiVmrOxCJCSFFiVALVVRUBdKAKqsxqkXrSuli8dJQrOUKUtvFyp0bkJJU25SB/kY5bialqBAlLUlmflGUG4DVLdVHsNduNKVWqHeMIPaFKipaUq5w3vCs5gnollJAtTzeFJ81Mw0zmwoXO1XU7eXWlIWGDygVRctUJzV/6amOYizFmsBuFaUFTJmgJNcqksdauBfpGnhG/SDgjcwDTJ6EJQSyR+IFyAxKk3NSDleyR3hnH4U8zBRBNXADpSSEkpNXJeObw85qhNKUc5l6mos9KD94cx3tCpQLKLq0DWAYDXKL0b1eElim5riacarYTGcQSmhIpsPnGf77NYFujO3mKQn7vOXLlvP+YvOVShPy+UaFBR0jXF32EM9vD8nPxG0U9+T17xSQhyAbdn9bCNrH8IRLRLWlTBSQGV4s1yTs7sO3RyJSjF0zr3QnJ5WJo1r/AEh7Ch2FPv4xn4eQSbN5v/EaSgQ7Do9/4iExx/2fn/3XJsGbUdbW6fON8zGQUgO4JBFNQznQk72rCPB+GAIzVLFyXqPIB2Y1jR/oQQS5B6GhawINFCh7OY8zK4ynZFjnCMeqcmqFJUKsQwXzAF2FWqfhtDeJxSk0TcOwqCWd0irFi/UA9BHuHThK5CpLK5rChzB9epv0qTEzEKSc3iCrkVHdnp18iwJYrFb10YswBGJC0GWoFSQ34k5si99iDmS9bA1rAMJgi2RRzuOVRJYkOlJOoNB2OtC51ZBzpIIqM1lAuOYjXKQHdjTrB0KAmZA1UlSWdsxLsDvT1aLXWjH2SEEoymjMX1t1o+Yg93BiiXSgpmZVKSkuQ46hvxMC/wD3DaBS+IEEoVdjSlaA7vRl/DpFcVjGDCoItu4KiQw0APwjnpCrYpImZk5KJUaD/FwMr8rlgUBjvq7ReWWQtyU0YbipoLhqvqyWGjwKRhgUhqvlJLuxair25AWo3k0E4jJBWMxfMoNsQ+aoGySRp5wC0lewKpGdRSqhAKSrZnYaAipAffdoewkxCUhTglSnSxpZSXJ/K5N702jM4kFKKkgOF5isXykgEAaJrqbV87YZZCM2VC0J5ACRUCnhYsC+oHQ3gPqw8W0kWm4k0c5kpJzMANUjxMHJDWO8Bx2LBZKgJYZxkcnK4bMC2oalBW+oZ01SVqJqX6ElTGruM2+jt3icVm97LWkFagpIALEkBiSBbUMkG+gNICjst3EFwjGkoUSpkKIQ4DkUFGL3ABcaqjW4lMCZZLUoEg2alyLmlWAq9LRhyuHTJcwpCVIGdRJzeJNSEoDjQj/cWAMauHwaJzZ1pSkMCVAsk5Ul7sCSw616P2XipX4GxwuNeTgeI8ZWXZSVBd8qwVClj7oAKIF3cGtdYzJfE1hyOYKNLpTu9Gyq62jJmYon9TU9u0DAKjqXj6WOCKRoSSNadxIgFJYgmr5FkdDorvQ9mhbEYlJLkXqSgtXcA2+ULjDEmtPvpDCOHtU1EFKEQ6IlYuYaJetNH9b+kO4bBKbmp0AicNJSDdu0Oe9U+V/T9ohPJ4iPCBRMhPUeT/SCGQk2UPvzi4wygauRo1W6iDDCuQXLjd6dIg5luI/wjBpJBWpmcpyqQCSASAzhYJLAEPBOJJNCtyaeI1qH8JqBq5cnewgWDmKCgAbmzMD0PSNrHcNSJwBZSqqIKnJJSFMf8QSxLuQDZ4xzlU7YqXq2YyZSkgFQACqimnRhG1wZJYqBLlWUblhmLU0cV6jrA14MGQS6iSsXUasCbMGF2A6dIfmhX9hITlTlDnUOWJOpD1IPwiWSbcaGkr0aSpTEkFyqpcfOvmG9bMOXh1HORqaCpa9RShYOKi0Vw+KCQp8vLo55QRX777CHpWOSl9ikkXctUeK7OBTfWMUU7M004IrJw4olWZIDMokFwbUGgLgkfKJnS1h0AOCAk8zGjMXo5oKHe9YAqcgIKlqYD8pJyGhAIq6dA4YUrvGDxypgdQLpBBq7NZSX0KWqPyiNXg87Jk2KnFGUplEnOaGuoYuAXYEaVqTBsRj3OUEnlJ5qOQzpDUD28i9RVlUsTk+7KhnSr8oZwC4A2VkNtQQKGMWerKBmLpBIJcukKADOUuMrsXuATapNWQfwHmomZgpCT7wpUKaKIAsdaM5sH81uJTlMEpBVyuWfmS7ilxQu3+TaRoInBUoIS3vHlOrZ3WT3pX0hb+mKsykkJTlQrLULKhlRlIF2DEitixDVMdhiAwWIWZi5a61BJDAZG3ahKS4sHPeHUYzLMKiaZCVO1mzeVzXd2o8Inh7C6SpdArMGDFIGa7KIvaKTcJmLXBdIeiiD+J2IJqS9doEmrKJGpPWCwUx94nKzWGYG9bs58makDnuhOVJCQRmGU+IJWxFeZy4alAPKEcTjFMEqSVf3FMQ4UlJblKS7GqSKsWpE4qaTkPKAenUGoBty7wnF3sosj3ZKcKlKizkKIrmaqrbPceusPS8gSkpQVKdgSWGYCWwIDKcG7G2tIzFSuSYpRokUBI5ikjzZlEd94PMx6TMzKVmSVORQFIJIBYagBLbhugHUx4tWQcMpfOpmZi58JKiKF3AZA0IYmj1i0zEKqE3YMDUsGSwK3Oh1NKUZg9/TrVIUVF2CSpLEsAqpIfVwAO+xjMQShSUlAUUvQBwSwDtQAMQQXY7Qn5Dcmn2fMZfDCQHoIekcGDR0I4fZ9ND90gsmWLNfqw9TSPXl9VJ9HpLEvJhyeEsaj6/KHl8IP5fWNCZKo7JD/iV02Jp6REsAVACiNHfpWsTeWT2xlBIRHDAA792DfWCIQlIIYkHUFmMEMwk0+t9nI27wMTCCXZTDlpZtebXoIDt9jqkVRKKSMuux/RoYlzcxZQALeKvk/nCxxZSX5ete25b0gicWWox++0GmcN4WdkUDqDShof1eNL3weijUIAKlAskrVmzC1EoIJLEVNyI5pXEAQE0NCxdiNqjaIRiZuimdJSane47NTb5B4nLsGjqcVxVTjKVO6MgRRSUgu4CagsczbF9hCM7iwQCAtRISZb152ABJsBUk9RXNaM3Cozy1hKHUykpJUaEgl7irAl6u1hE4bBJTLQicXQXJypPK5CQpGZrZPOr6QkcMEqZ0pUtDnBuLBV15VP1Lkvq1Puto6eViCUCvKKBXLyu+ljUA/wDGOKOGIme7UzBWUVexZjZwew0jqcEknIpSWllgVJeiqDMxvUAWse0LnxJO0Y8k9WMcUUdCihNXAeg5RmZ3HKxUxYdIrLSUso6gpNMrE2JB1zXB6nWGU8pykEOpmKaEFSvgB/IvF8CUS6M6Xy1WagjwVA8Jtc9qiMrdI8qdNgMLMTLKlkcoIUaGjJClM1CRzephxQSZqgQClanrUAJAqR/tKq7Uu0MrRLEtWZKQACX3slT7nLbUgA6QnOxCUS3dyHDuHOXmUaUD5W8jA5dCVQrjcLkTMYN7wJQmzm4UHGoKSO8TLQsJWJacwAYgM5OpIdwLkMLJJ2gErGEodRPiLOKs459qKKj3DNeG0T8ktagQEijb2S5JuydXu7m0M2+gxRmysEsMkWJ3sWZ8qj+StPQtQeEM1U5KTkBJP/HPzdgbW2vZ9PKFJRzJBcEqJcB+bmFKM5BNqi8UxGKGVZCktmPMkKdvE9LgiYCQTX4QOTfgeMlezNn8TWkSxMSsSxnS4uplOFHTwnMxvvBJ+FokpS6GIoFFrMoasVJd+wjUwmLK7pSZSppQst4WKkpKhdncZg21CBChxSv7isgUhAQgh8xCU5gQ76ip6nSKVS6oZ0ys2QTIQ4OUu6WZRCSo8xuPELdTA5vDnPKoZcqGSEnMASHcAsynNSXegcmHcSvIJqQQ60kpfmcpUHQaU5HLjYkRjI4opCVpCFLzpAd2KACkGt35kjQ1EKoy8A6Y2uc6MxByF3Uosz6MKl0MQdHO8Rh1q94lABStKVBSDQpJUSdnLir2IUAITVxb3pSVAzMoKspJIUMqmSRmpzNUtQ1bKYuJ4dQQRnShJSEordIKQlyE3Ki3TtDKNKmHlejMIZJJrrdh3DRQ4hxVgNBvX09IFmJcuyTrqPTSAZQ9rUoLdz/EaYxs99jZW1W7OCfrHvcOA7B+p9W0MWkoXl0AFRT6s3lA0h1Em4cBqN3bpBo5nloVZ8wFtxXS9YTViQCXBYbl37gijfrDYlgXJMUThR+Wtdd+n1h1FAsWxIIYhLAdDr5fpEf1QCXD1cEEUF7dYZXLcsXL9b/OLGWGzAPe9f4hkvcLaZlyp6AXAKlap3+F+n7wabis9UuNmBp9/wAxQ4dCDm3NA/qaitoKicCoMPN2Z+poCd/nGmm3aIN0jV9n5rlSFABwQcx0vmI3SW1sSdI6fh+AWtxNSUuAAXHMGbmDu4KTXV3qyhC/B8Wssh0JytlIJKt2KyAknVgzsQwjoeHSWR7pVgTlUasC7AlViGDA13qHjzfqMiUmzHlztKkIH2eUBLXK92VoLKUpDKOU10HMyQNjvAF4UGWVBWewJCqOS493Q1BBu1R1jbGIKnQpnBKbuFFznsaOkhQNCyxaEcYUqWKvmSeWoJa4ZuWYHzA+ddYfcb0Y5ZG1TM6VjC7rSS9QpqtluLONdq3BhqSU/iWEg5MpdwrMCxszDKwL013iuFQFhyUlTZiKJuHUTUEJVmSrdJUTaGsXhgiVlUlSkgprlZiVTcpYeEsqrd4m6uiNFv6daSUvypYCrj8TJJ6ZWa4cdIRnlkqC+VlMAD4WJBYJ8TIDgN0bSCT8YSoqLFKw75rUSHYOwCeZ+p3eKYk50gKcW5qu5SMtr1DE7DehCOszhMKXKzzFTSgQSNeYgAlmZIobEsWAN5c88yFkqNOWjK1cF2axd9BeC4iWrIS5lhwQoXU/LlBNW5fCkiwDk3tKzFCc66y1B1B+YEJPKSai59LEtFe9lkqoYkyykLKlJzK6ZSOY1L2YA7sw2jOk5peeWSFJzlJDsJgZQAI0ILXaxO0OTiDMmIyqTmmMhSRRJ92GJCiFB1BR5TkrZmBUxikrWoUBLEqU2VKgkF1FRZiCQXZ26CC41ok+ycPxBMqZNEwKWlKksoBgM7ZwBQk3vsYDjuPLViAlDD3aQmpSAh0827NypZi2XS8QrGpDj8SWo9QAAMo/Nc19LwDBSRKTNEykyYCVFuYAAEE0oM3Vy7C9KqvIU9hOH4ib74qUOVWY5aMwYOEgMR2NQ5FzEYhSMxCgpUtw5FGUGAUg0fwsUsagVtC0meZkzMhGdwFZwCWBYJFEsoZaEE1a4rDSsOpSFABWXMkhJ2GbMElViRUOb0cNQVUhlvQBKkJWFJWxASwdQKAzKSaVIrW9ANzBeA8JBnOtbElT3ZQYUQa1dIJSWoCRSLcR4eJKROIS6kvlLhbli69Uu1B8ax7CYsFiAhfvCp0ZD4gBUKNgwYbjQUYpWnQapmAnHB2q+lLRAmklhQHqPlCs+4GhGocnysBBJEokk6Denr6RqUEe9YxLJswrr+sMmcKAAJA/EC5J9fpC5ypLZn+T/fXyiqVJBcHm0FvTWBSYdhhLYl0k7OWf1rApkxIJqx9Y8FuWZt9fSKnEiwzenxpUw9Ck0U7ZaDZ/nFsVKICmCqDcEHzeBqAOlDWjh/W0QuUSak/9zw62AzpbqIRV7MQw7V7xp4HBBZCKgZqNqdSpiDb0FKQkvDgKADuBRwLnvpHQ4SQhMvMqWVaKyAJIADnXmOtg7bRTPNRijNK0mbnCsSlIKClCuVgA0tVdi4r0JFvXYTMQCEMogoYk1KLMSG21FNwCI5Q4UIVyhyHUmYKF2dlAdNFHW8CSJkyYFJWM6WUwLZTU5gkqtQOdiQbR40ocm2mefJW9HXTpigpw4Wgiri5BAJIuCwA0ttFxiEKmucoJS+wsogprQ5gBQfhr1U4fikqyFbFRCkpGwzAqlqy+JIL5VaV6mGeJcPUClKVZTL5iQHzIJmEmhGVyygdD8Y1WrItUAeUVJnZUsAoFUoc4zUBoapDkFIelrgQDEcRCUliEqdCVJfMSObKSx/FmNdQNYBKYYVXvFKCXUXFFgBbsQ4qApiHoUmJ4iMxcABQBqGAoWdtWJPqdqdq6f6B+gipyknPLUM6SOUcqQxcpJtVJAYaO9otiwnL7xIaXMBypd2PIcpY/hU52rGNikAKSiWytGsrmSxDGwOYMBUBwxLufATFJlmoEvMCUqBdAyrDppZTJLuzg6iKcdWM4aH5BBCeUutis1oCxS1WB5T6iBJCZwmpzcrAOPwuElKgDY0a9cldwMzlCZNylPhy5GIN0qG+iVNa3aEMDnExIN1JUXIYJyij2d6sk6EtcQ6VbFSYWVLK5gZXiAScxyKukhKSKXD6EP3i0iXOKkomJZ5a870ZCg2VTlwSW+msWx0hLAByTVIAdgcyQQSXPKzi48mCkmZ/cmgqSXQoAvbLYKI8FSzAUYkFiRDx2gr5IRJ/uFbqLpShmBqkpvp4SGGreohgi81YPjSkB1Vc8uVjdn7Hl6tGFIExUtQaoWH75S5Fq5XvR41VKCHzJdRACgzULMytGoQ35usc5NMVOmZXDuHziSn+2rlypzKlqOWiavVTLGrM5tSHuGKbOtzKVlKaMtsjk3cTKIN3ua1hufKkIPvEJKlOUIQCVHK4BOmimuSb9Dm8UmpE4kFRQ9DSg8TgEseVQdt+ogt8hk9hl+7WzZijOyUgpDBIoGqwYh7s8Rj8QJXMgnK5UwAUgAsBSwLEN5wDCYUK8LhKFnmI6+EsaF2APX0bmYucFlUpAoBmAGYnxCo3q7hnc9o5d0PdpnLSA+hfdRJ+UVTNbxV7U+dIrKNeY5B06dzeLmUm9fv5Rsr3PeK0d9PU+dIIhruodv5imc+f06+sVUtrt9/OHv2AFXUmhJO+sQmZ0gJxLB79/ukV98CRQt0HyJjuzhla0gV+/OAqXah6QMlif2+VfnETpydPixL0/f4QYqgMabcA9/rDeF4kqWosE5QGU9E5TdwnfpGGvEMLenrGpwLh02bzp8CaZcwFCA1MwNSbisJlSUbn0JI7ScpFgp0kPlWAxAzKzOQx5SahqDYuM3PhpCkpKZiHGYNlWcyS7AtTK4rV4aw+AUhAdpRQCpK84OZ1NZAymo0oHNBrGKzrWQfdlQAcnKpQGxQAcwAtTMyqax5kGk6vR5vHYDiGOTmUpGRzUczZnD5VZSkoWwBsajd42eG8dRMCMxKmSxepKCSlQU2qFMX2Jfcc5isQuWn3a5YURzImJJJSA1QSKdhSlQGcV4FOAU7jMogEEMTQvTQnMH7Brw0sfpsjkhR0GNlkIyc1WvQjNyhRy0fVxTlO8KzMaPen8TulxYZiAaEigZNaXSaVgH9ZkljMVKSArKXNUWCd/Co6sGFdkcRXEqEsqCCpKTQOCUJdRJ6r7UTtQRx29ixg70aeAloSoB/ey1e7AWalxRyblNkkMAAo94Fi+LMpSNPdqdVDzElZJzUJ5QC1HAAgeKUtCEuQopulIoVJAUCkvQEAJ+NaulhcWtVfG7pLAKdxmAJGjm24Lbiijbvstwt0xtWLdKqAApZ2NWpWtRQ9w7teI957sVUDdTZgS4qAHsyS+azE7tGMvEhLIZQApUuSC1W1GkaK8OkoK2Jys4H4XKASlxdla+TXHShVWZ5pp0PSsWxC5iQQgqYuMpBICOzFLdwRrQEnh6TMExKigzCpQGQkEZWBBFB+JTb01gGIT+CXyqDBbOGS5UlXV1OTqC28ZWFTMYzVhYJAS5VyzQVFnrzB0kEimhbV8cdNo5bRorUh1AqqCUEXYLCkundLpRQgMX7xqIwrJSvm92ULUoUN3Si3hzDMl7vHOzpyEgAZEqAcKQp6cxAUlQoWH4StOlQwhqXjTLyJ93myZkFSHDpX/ANNaagiqmILEKoYpKIWqNSUkKvmBl5sxFg2WjavlZjo41MBxUhJQksMpZKQFB0BnajglgAC5qmFys5CQRmWApSTe5SpJ0cJVmvpCOFzqNS6UEh2uoJSQC+xT6nrEFF+/Qi634NSSSgS8qmdYzDckcwL9nfsbiNDEzEKOYJ51KURzKGpoQBQAO1dIx587kABRkSSmqSSCoeEVucxdqB+0WmY1JlpJ8IZw1E+Jsr1VQhw9HHWA4sKk4qjFT4FnX+ICTSIj0bkfRvshBtEp/F0A+sej0OKLTvEkbt9IOb/e0ej0N7HESrjtCGLNU9j9YmPQ2PsWQvjCyUtD/szOV71YzGsuY9TVkqIfdiAfIR6PRfN/jf6J+D6TwdI92sNQ+9caHmKa78tO1I56WP7Es6ksTqQLDsGtHo9Hg4/yl+/9Myz/ACQHgodaXr4TXd7wtwRZMxTkn+4Pr+g9I9Ho0y6l/As/xOh4rLAkzKDlFKWczXbZ4Rxx5FdcQX68wvHo9EMXX8iQ/wCg1URJbWp6kzmc+VIngaszlVSJtCas7We0ej0Ul+L/AL5Gl/wZ9oJKROSwA5J1gPyfufWLH/2f/b8DiGj0ehZ9RM+fv+/ADOf6i58H0XGXPPO2mVNPMn51j0ehsX+iS6BzpQ94QwYNRuohnh6z/dLlwgsdQ221o9Hod9CjkhAyJoLzfgot6QCQqiuyv/1j0eiT/wDX98ne57iEoBMogAF1abqgvCE/3k/7D/5riY9Dv/G/75Af/9k="/>
          <p:cNvSpPr>
            <a:spLocks noChangeAspect="1" noChangeArrowheads="1"/>
          </p:cNvSpPr>
          <p:nvPr/>
        </p:nvSpPr>
        <p:spPr bwMode="auto">
          <a:xfrm>
            <a:off x="76200" y="-1028700"/>
            <a:ext cx="2124075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6" name="AutoShape 6" descr="data:image/jpg;base64,/9j/4AAQSkZJRgABAQAAAQABAAD/2wCEAAkGBhQSERUUExQVFRUVGRsaGRcYGBobHBgcGxwXGx8aFxwYHSYeGB0jHRgdIS8gIygpLCwsHSAxNTAqNScrLCkBCQoKDgwOGg8PGiwlHyQsLywsLCwtLCwsLCwsLCwsLCwsLCwsLCwsLCwsLCwsLCwsLCwsLCwsLCwsKSwsLCwsLP/AABEIAOIA3wMBIgACEQEDEQH/xAAbAAACAwEBAQAAAAAAAAAAAAADBAECBQYAB//EAD8QAAECBAQEAwYFAwMDBQEAAAECEQADITEEEkFRBSJhcTKBkQYTobHB8EJS0eHxFCNiFXKCQ5KyMzRTorMW/8QAGgEAAwEBAQEAAAAAAAAAAAAAAQIDBAAFBv/EACkRAAICAgIBAwQCAwEAAAAAAAABAhEDIRIxQSJRYQQTMnGB8DPB0UL/2gAMAwEAAhEDEQA/APiSlu9POKr6RGkQTAOGE4Z0kuKAUcakizvAFJ849liCmOOGcLg1KdtEv6lvrGljMGZaghWVKgglswIdyA9LsTpsbRkSlKskmtGGvSNFWIWiZKZgpI0F6rFGraFdnCkw/icZiScpFreRdzTpApnZtYexeH5M6irNShTSvV6FjqIzidYMXYAgFaULG40Y/SBlJbof3iM9YkzKMw+sE4vhpZKgkM5oPPWNCdg1LB5kEou2g6sKtvGaicRaH8BxA5vACSC9ualq/LXaJ5FLtHMAMKU5rcoBdw1xUVr27xXFTKhgBypH/wBQ5+MNTVASl0yla2yigGUORuGUoU+TQlMIUUgUoAXs9B12h07COYaSuhQwcZi5FWUd6kN8jHpmJzqIypcVCk0PalDA0pIKQHBBYEVo7021rr6wujEKCswNa1gOO7O8jWKxSgSHOoN2sn4wCVPISUixBP1p6Q+vCgkH86SU6g6Fg96aPURmy0nMGb5eVd4CaYAuCQ5J1At101h3hygjMr8QflOhDkX6fIwhhpZUrKBU7lvUw7LSCSGIeigKnflBvY66COl7BFcXiAogi+um3WLSJjqsfC1NeVu1w8VxMs5Q7DK7dbn78oj3RSwIyml6UIPwIho9HI1sNMyMLEJqTZnDADW3/jtGQucQstysetN/jGziJPJmcJEsONXUSaXLaesZiJIetcyXDDZ36PT71GgsjET5p8RJzad6eflApK8rkswFBvWDYVlXQ7agsQ270PaHFrDf+m6NVdOvURNulVCeBSRxMmlBrSltKUi+LUpSi4T0qx7gqNYUnTAFukJYaC3m949PUDVldC92p8hB4K7SBXkAuWQ3WKiNvGYLMhKUjnFg7kjUd7QMez8zL4SS5s+nTvrBWWLVsMXasQRLZLmjmm/ltA504qPQW+zWNfiHCFhjlJDVy1D+XSM6RgTMUwBDXJB+QEMpRa5B+ReUsggi48408fjFhYOZIUigKMvm2WgFS20VTw73a/EhRFhUOX6j4GOkkcJkT5YVX3uZKiCaFIfMkvYks1P3nPLFdhTvRy2K4qpaWU3evxrWEXjT4pw1SK5FJGpIP38tKRmhB9IpDjXpAisTFkoOxgsnArUQEoUXswJv2hm0ggRSC58rFgda/Ssdlw/2IE6WCStKgLKDMxIa1fhaJ4p7BL0IzBrbfAxmf1OPyw1o5TEzOSWk6gqd3qSR8WHWA4SWCpD2KgCOlHjpMT7EzM1CGIDDamvnt1jV4Z7HiRzLUCpuVrjdnF28oEvqccY2mBs4oT1pAoaWJ0ev7xSbPWCorFVJYuGoWY0bYR3n9MmYCGyqIIf8zMK7D7EZH/8AOBIdTnYkF9mbVm+MKvq4dtbJ86OZnzFVzbvSgHYAUv8AOL4TD2JsXuD207xuYngc2Yl0JUoVzHLQAG+9tIsOHLloSFJNnY2B8xyuD8YZ51x0dydHpcmSJaFSpiXBcghAIvdzmoWYObCMzB4oB15WsKeZLvGyn2dVJKJ4yzETEklJFBmcZX3b6w5NEualRSgIcJcBLVYE8rXBpbTzgOcY/JRtNHHYjEZpuaoBL3c/E3jUkYKWtIXnGa6s2ZwQ9yHBct+0OS+BypiFKGZS2zbP0vub9I0/ZmYssnJLSk8pdBBLa2ZQFesLkzpRuPgk510ZWKw5RLmFTVFCCC9DYgm4Ip8o5xc4kAOS1ugMfSOKYWWSpISMxSwSOUNZqEB2jm/ZzDhcyZhBJw6lTQ3vZmYqlUoZZzAA8wo1Sz0tTBl5xspB8jncKouw1o1x6RoTZ68wrcEUDMRtlfYQx7V+yM/h05UqeA5fKpJcFik+VCC3+QjMROWyQEjlFC1d/veKyVu0c0AlgZnNQ94ZXIQSQFEN0B1Nqgw2MEqZzqSUhOUk5GzVZ3asI4iX/dNCR2INRs7iOUuRx9ql4RCC6UJSbOALX2peCy5KTYAHfWo+FD8YrOxDG1AHHU1qKUNBvB5aMzuBT9hT9Y+V2ybeuwIlpew+XpE5JZsAXNaX+EOIkBQttTyiszDjLsf5Dn6wy5e5F5GtUIKw8uxQggFvD+0RIwElHMmWgaOBX5dIan4YkA+E0oLVFz5RkzZyt9WJ0L0+gjvUvIFmH5q5a6FKT3Abz9fjAJfDcP8A/EgPdkgOxdy14VViggV1Dm38QZE5WXNkUUDxKYMnYKJsWrDJzfQyySf4ock4aQhIQEJAIAsLBmDnQMIcl4RGgYDtGLImhYUo/hs9K7d4fw9SSFADrp0r3hHbexfveJDplJSauNrD9IGcMhXN3qD3FYWLks7G1fKCoQC6Qpzdh5Q1QS1dj/ei+i85KA4Z29e8B9wh3s99fsw3/pyrvQ76QNMgHXTf7rCJM7mDRh5fn1vFxhkfbGseThA7u/eo7dIhKEi33aCk35GVljJToW7CLf0oIv6gfKDoQGpQgsSaj9rRZTN12+erwuyiXuJzMBWtG07N9+cBn8PQouQklrlPl9mHlywz1/elGjyJYilt9MWqZnSeFIRUJQKNRP8AHpFlcPBHhR6XjSRLGrNvp91iTIqaeF4F/IeDZkJw+UvkS5HiDu3doBxDESpKv6j3a1ZU5VJdKfeKUQ4WU1EsMlw7qb8IjcsWb7+9IU4tg0zkpSUJIC0qIIooJKSxYWLVEasOWUHt6Og5xfwZ3GSMbNw86bLKlrQVLFSiUeTKkP4TkCD1cneJl8KSgZhLSydkh/2b6xoz1FUxSzYl7/QffeCSgLH77OOkdlzuU7QJOUpfBz/EMagKAYHNp83fpEzfZuVMGbIBoC3f9Y25nDJZNXLVB27fpBJqUtej9L0t0hJzX5RC0IhbkU1P0NoYWoqAqCC9HPfubNFMShNFeTdXAhZ+TKTU7bu0RR57yWPqngEP96j76weSNSQQbBnoKwoJCVPnApWlPy6fXvAjxIJNLigH83dxBQtmgtLJOa/wPTrSF0cHQtTpOrlO+vaMrEYn3hBeidLP8NW9IPhuIBC6G5BLHcN63+6w9lIN2bPCvYyVOxAK1EIArLSSCr/FxYfE6NHa4rGScPL9yhKUJA8KQGD6MN4+cni+RmNzXer0elP1hLiGAlKGYZEqNXYkvrUxswZfTR6uBemgHHFIEyYJfKgklhYWPKwY1tsx0jNwJmEBIcpUa1Dszb7X6d4z8Vh8yjmUVffWNv2d4YkJZJIzC/QaGnTyjLKl2Z8uOO20bfD+DpNZiiaWd2ark7+egjRSqVK8IA2G+rfsfrBsFw1Ny4cX+HkdD3i05MuXu5cudwQNRakTpmPj8gP65GUKNA9vu0LlaQ5y0uT56iIWtMxVKADvbRj0gU6arMWdIbTe3yI+ELxBVeQkqXupiHt6g9QQYriZIFQR9BT9oQRMWHLE6Cv319IkJS1SapIA3csO1R8IFFIt2Oe/dQAUdz3rQeW8WRPu50cd9BCJXVSXcaFgHsWPxi8pYSxpYG/0hWt6NCflhzijUAEEWbZ4NJW76DVzrVz277wsmcHJBZ6fx+kWGLegsKMwDeY+u0cdyS8hkZjb0puN4sZmh609IUVi2fUVYenwMQieLjUailOvfT4wdLZ0ZroeJe7gt936RLPq2sIe/L3H2W8qGJOJcgg9x5Q10dzTHcsVUe32whYYp9e/z+sWJrXs3Sn6QeR1hkgVqBTr5Cn8RDJJqAdj2pAJqsgNyO8BTi2FXG0LoPJAwnmSzjdwzMCxr1+kJYziqZOV3BdwSetPUN0rGwJAKjQsL7C5d/rEY3hXvKFCSTl8TgFi9W5rDSNXFGBRMXHcSeXRTHM5IL2egA0rGRj+MIloCgVEly5FS+urVHps9N72j9j0oClPyJHMB/xcuoEu7lgLCPmOIl51slMxDE+KpbzZorgwxl2Whis2x7X5CGNSObK4BJGpu1hT6CLyfaeZMFFJQbBgx82v3prGFK4ICRs28a2GwqZQtGiccMV6Vs1RxLwMy5kx6kn1/WNiVM5GPo/2YwhiOsPSsQ4Ac+n7xllaNcVSNfhHDRMJLsBoCxPn2js8DIly+V70JIprcdbdW6xhcJTkTd8wa4+Fa7H7MXVxNSFFNBm0UKEHY0bbvWMrds8/Nld0bqlEJU+gcMehqPu5hLETErId9m2G46b+e0KYfiuYKAp+iiA6X8+xpFJCGUHLuSz/AJTR2e4rCuVGW7G5qk5i2h0Hr3r+kAViilRCgyfryvaCTJbgMWJADj/aSK7VHWvSsHh7hybhxVwxcF+yh8o6zqFxiLhqHXR/05fhAUqzsKuWB8qn5RpTyhKQdaCgsz39W8xGbMwbnlagJN6/oawvR3IHlPKSMzGvYAlz6RUzyakM1n6swj2KUQkkF3Gm3f78oOnBBgCzh703FH6/CO7DyBJmAszbtehAJPkP0guEli1i9yTSh36wurC8wSCxSCWG1gkjSx9T0hkls2lH3qGt97QejuRHvaFqEMPizkG/8QOUvS42BqCQwPX7FIVmYpgohstaPUHub+LXXXWK4eaZhZJy2a+r/Xyg0HkOzUOdWNXNzYda6wREopURYNQnz/WEcTjCBrcWbY27MaQ7hcUV+Iu4L6s1T2YBvMwjTGtFFzA/3VttqGDrxDEl6/bdNYBNAUaAhm8zUkA9hFBJckJ7dw1h3gnWMrxGa5608v2gWLkum+UEvvse/nEIkVZw2+mnqfvuOfKUajmpqerWF4HR3I6SRjU5SC2m3QfMx7EYlLgklqkGhL3a/f0jAlYtbHRIoTu1Q3Uh/wCYdExKgk0ADuL6ADyv69Y1WySkbskJUi7hbkvbmIo/W3Z45r2l9kEEZ0Bi6nvzXWT6k9ywpGyhORkklgpyOpSl0ve6W84tNxnvCeZJI1sSQkK+JBtZxWDb7RohJxPlapiRakLrJNb9o6/j3sWAlcyWR4lGpyhKAKNUkn7EcOtWXQ+dI1YlGXRshNSWiQpjaG5OOysfhCUvEPp99KQ/h8WnLVLE6sR+0VyQRVM6HAY0GXSxZxq+zpAdxrrDE6apR8SgQNe7F+jvdtN4yuFY8ORmSK2U9DahahIoD8o314mXnBACk15nrmUMzk0Ac1qGCto8ua4yejFPE5SD4JIlgpKXTcF7DrsX3e3aLrUC1WUmha3mTYG9Sahu+biJhmElKSgggkE1bUPrvRv0tgSkHKtZAOlR21LMRZvOJtWRlCh1EzNRWYkeEv6uGajvDvEp2WUr3ZIaobS3hDX1jOkYqUlOnNV81FaOA4qRVgKPEysqk8pBQm+tSUgakgio2ro0BKhJLwiq8SFKJuQOZJbUAghtiCf4iEYw5gGqSHG96v126GEv6paZlEuSbkKDEUruG23rBEyjmfMQVuANCohwCTs1Cw63pVIm4taHfeu9gUqDgm13I0AsXiMRPOqVB3qA5DafB+vkXPMwC2s7uz3scrgfXUDcQqvBKyMhTBBYOS+U0c9AKt0VrFPt2dTGOFAVKjmJLAuB8RVN7EXiowpK0sSAXI2LONdX+cLyAuWBkBdYKlNVzRIBuAQzv3hnCY3MCFJyqygpVlKRa5BDCqqjTewhft+R3FkJwiCxId8rF7aPs7+R8ouJQd0sA1O23cMYCla3BUzAEkcoFdXUWY6NWukR/qDh0BJZSsrXfZiAztp5VsriKtjMtKS9HHN5HY7vQ/GsW/pUghr0Pfd+tYQk41SnBLEsEk2s7EnXKBrtB580oFbLUwa4PMXFuoHbWEcWCweKkZip2DBnFgQFCmhFfo8N4bDlPU1tsxBB2oHbvsYWw6StQz0Ndwrr5uPUQ5KmsWDBSSC5YBQV4T52I/WAhkyq8CSoKHhUWNmBBFwfkOu0MjBMXcEb6NXa1x8IBnCbA81WIfVRIyk0bt11gEnHkuUkkaWBBdmqG0N9u0PxF5JlBjRRwxyubAgqpUCjsRQ2ZMPmSUpDjNckCgZObc1Dt5QBCE5k1DFlF9gXY7/x0bSl4pPN7tVMrJUQzXGYdVEq9A0BvYYa2zPl4tQM3N4yCwY0cKZnq4KraB9RQGEwXu5q2LpU5AOpKQkE1pVyw1fzDhsHMTOJJKirKFbJqAeb8zEhhSt3BYmZUyaQASlBclx+AEkWqX2paK3S0UUjoZctKwAoZhUW3JBUrUgsetI432q9lEe7zSwUISouL9AN9zR/xdo6Hg01Sc5U6UuhKQa3IszPr89YB7RKyoKFrfM1A5CXBJCWHiYd7Qim4NOJbHJ2fKJuDIsYoMKs6/ExsYiQyiQSK2b9bGKGVq9fV+0emsrPQ4poTlStC8PLKtFHz2ilgPlBEK3iU22ScaYRPGpsolWUKVlbNV2sw0HkHikjjiZoKcuWYbKVy3oQVAtar23gwAbWAI4UFnp026QqcK9SA432akviEvIgPzhnAGWpeiSxzVevUtSG5/GQ3KC92zK08gk78sY2L9lVUSiaQFBg+tbH5M+0FHAZ2GIUtQKWqyczLBIcvbwktZjEqxS2pfwQlibZo4XHL94QtNCH5So3D/8AEXFutXjQ4PxAFSApmBGU2dTCtdHYM9QQTViMbHYlYAT7yX4uXKS1wWIYG9ABvezOcMnKnZlS2ZKalL7UFgz3BAFU9RAcbVivFWzpsbxIgEaBYfK75iTZrb9RD/BuEBISZhGYs6djQ1Z3OZ4z/ZjDrUgzZiQSFKCLsqgGcdiVAeca0iYQTcH1I3of1pGjFjpXI0fTYF+ch/IxZzlswYAhrkEF/varWMw5UM6bDbY7sat0FjYxiqmqC6OynYh+2nlv6Q8niuQmhYF3P6dDtv1ijk4eTbPJFLYvNwUuaplhJI61FDUUc2N6axncT9lgBmlEuC+V2z00tVgQyiadhGricSHKhuC/bNQ0dPihfGcS94QxYMygkmhdn66Nb4vGec0/2efky432jOkcKFmIfx5jzOFU8mUQ3UbRJ4UDXQkKD1yl8xI9eto9i5qxMCA+pL2Iof8AiWJGxgX+pFHKSHHN1DtTzqW2I8s9nnOWwsrhHMlT8qVemXKCC1wXzdWi/wDSAL8QCWJNrsCWe1CfOCysSUsPzVeu4vShqXfR4VfM5oVJ7tzZlNW/hTAtWGxmfgJJUlZBLZ6P0ygM+5LDttGZN4BnSpM0O6itOVTNVmq7jmNNGgvC8Ur8xUCtRoRUqJ8RAFACwDetI0FYkpAVlzMS5ZTVDVoenSG5Au+jB4tOEqZ5/ifUgsALAAJ0a9qCBjiKlBczJTNlS4cFhVTAuzkBxs2pIriMLNUsF05mAYVpzWSCwpqQAwraGMICg5SRMUAxNgKkkkGjA0A6E0pCaOcaD4nFE5UlLZBqWrZyCaktpq40eFMHgVGz1ZSlO5yhhlJqzuT0ZN9azgFKBzZSoli9Cz0JJFDVgLsfOq+JqwyFBs6mDrTlYsSTrUlR0YMDUXgR+A9dG1KnJB/uAqCClSR1SmhrVnq52HYZXtRxTKSEoJmHxMPCDuR3A8g7RiYDi4VzLPjd3WLVYUTrVuuh0d4liRMchRBYZlA/lpq2pNaQ3BqVSNWFWzns5bwsX1HXWsDmJNXPwhqYrMHKn3/WEJ0xL1b4/SN8Eeiivuxu56D9TEgfl+/WBrWKZTfZvjWkVU4pcb/vHNHGglQyjfXvDmCmdbfbRlyJujNV94alVUKi1v0eM84+AUbfDQVFIroS9XdhVtrxrf6MnEvIzKCJgBC3HiSSkBjo4Lj9Iy/Z2bzsxIcAkmzlnNm0jfwk4oyBKWKFVtUJoRsXL+e0YJPjMlJHO4rhkuYvMC4TMXmSWAOZZysDe5clzQaQX2fmqKpicgSshKSoUClKWhII0J1cM7HpHS4tCFqK0JTzLIDpYKAWknTQE33IpDCsCkEKRoRQuPwsdWd0gjr2iyzXpknJLs6BeXKEgAAUDAMPSnSKSwg0t99bfzGfMxzhmY2chnDhi+oNK6P0hVPEMrhbhIOVR/KXb6OP4jVL6r2BP6tRejTxUtABrWpD1IIZLgadoypqgt0uyk6tQ0dKkvTRovMnZWqFHm81BQSR2Iq+jDrGYtZRWhd3sGqchG1QSw6iIyy86MOTPKZZeKOQi8xLEhr2LFmY1ZhQudXiUTysZWPNrrrldtSAehPeKLYIUpnQtNGvcKBbqSdhQWqYtw9aMp08JYUbVxVwCBQdYnZO3ew+JSFpCizi3NvKy96Fet2GsZGCn+8VmKDlNzUlySCoNplFWDAw/icQklLAHK5yvRzmSNKlwT/MGOHylIdThuWqbEEhrgAkCteY6B4VzrQ8VabF8RLWJuUOQyknqQQEtR6pLbW6R4lSlqZICTV0l/DmG/MOgLVi2Jl55VAxzZWsSwL5q0LZS7aXMVm4oy0ijFgFZg7B7jSoo56WJETT2UaqP7CYFctJzeFrcqVGo/yoA5tt1rFcPO/64AIq6CFFiTcBNaFwxs/dlcddgnlqCW5SDWtGNUuNSCY0JeIEpLuWYVsCKMQzl/1I0gugJtpV4OW4jxYoTk53PKBmNHytQBsyzVhRKAgfiVmrOxCJCSFFiVALVVRUBdKAKqsxqkXrSuli8dJQrOUKUtvFyp0bkJJU25SB/kY5bialqBAlLUlmflGUG4DVLdVHsNduNKVWqHeMIPaFKipaUq5w3vCs5gnollJAtTzeFJ81Mw0zmwoXO1XU7eXWlIWGDygVRctUJzV/6amOYizFmsBuFaUFTJmgJNcqksdauBfpGnhG/SDgjcwDTJ6EJQSyR+IFyAxKk3NSDleyR3hnH4U8zBRBNXADpSSEkpNXJeObw85qhNKUc5l6mos9KD94cx3tCpQLKLq0DWAYDXKL0b1eElim5riacarYTGcQSmhIpsPnGf77NYFujO3mKQn7vOXLlvP+YvOVShPy+UaFBR0jXF32EM9vD8nPxG0U9+T17xSQhyAbdn9bCNrH8IRLRLWlTBSQGV4s1yTs7sO3RyJSjF0zr3QnJ5WJo1r/AEh7Ch2FPv4xn4eQSbN5v/EaSgQ7Do9/4iExx/2fn/3XJsGbUdbW6fON8zGQUgO4JBFNQznQk72rCPB+GAIzVLFyXqPIB2Y1jR/oQQS5B6GhawINFCh7OY8zK4ynZFjnCMeqcmqFJUKsQwXzAF2FWqfhtDeJxSk0TcOwqCWd0irFi/UA9BHuHThK5CpLK5rChzB9epv0qTEzEKSc3iCrkVHdnp18iwJYrFb10YswBGJC0GWoFSQ34k5si99iDmS9bA1rAMJgi2RRzuOVRJYkOlJOoNB2OtC51ZBzpIIqM1lAuOYjXKQHdjTrB0KAmZA1UlSWdsxLsDvT1aLXWjH2SEEoymjMX1t1o+Yg93BiiXSgpmZVKSkuQ46hvxMC/wD3DaBS+IEEoVdjSlaA7vRl/DpFcVjGDCoItu4KiQw0APwjnpCrYpImZk5KJUaD/FwMr8rlgUBjvq7ReWWQtyU0YbipoLhqvqyWGjwKRhgUhqvlJLuxair25AWo3k0E4jJBWMxfMoNsQ+aoGySRp5wC0lewKpGdRSqhAKSrZnYaAipAffdoewkxCUhTglSnSxpZSXJ/K5N702jM4kFKKkgOF5isXykgEAaJrqbV87YZZCM2VC0J5ACRUCnhYsC+oHQ3gPqw8W0kWm4k0c5kpJzMANUjxMHJDWO8Bx2LBZKgJYZxkcnK4bMC2oalBW+oZ01SVqJqX6ElTGruM2+jt3icVm97LWkFagpIALEkBiSBbUMkG+gNICjst3EFwjGkoUSpkKIQ4DkUFGL3ABcaqjW4lMCZZLUoEg2alyLmlWAq9LRhyuHTJcwpCVIGdRJzeJNSEoDjQj/cWAMauHwaJzZ1pSkMCVAsk5Ul7sCSw616P2XipX4GxwuNeTgeI8ZWXZSVBd8qwVClj7oAKIF3cGtdYzJfE1hyOYKNLpTu9Gyq62jJmYon9TU9u0DAKjqXj6WOCKRoSSNadxIgFJYgmr5FkdDorvQ9mhbEYlJLkXqSgtXcA2+ULjDEmtPvpDCOHtU1EFKEQ6IlYuYaJetNH9b+kO4bBKbmp0AicNJSDdu0Oe9U+V/T9ohPJ4iPCBRMhPUeT/SCGQk2UPvzi4wygauRo1W6iDDCuQXLjd6dIg5luI/wjBpJBWpmcpyqQCSASAzhYJLAEPBOJJNCtyaeI1qH8JqBq5cnewgWDmKCgAbmzMD0PSNrHcNSJwBZSqqIKnJJSFMf8QSxLuQDZ4xzlU7YqXq2YyZSkgFQACqimnRhG1wZJYqBLlWUblhmLU0cV6jrA14MGQS6iSsXUasCbMGF2A6dIfmhX9hITlTlDnUOWJOpD1IPwiWSbcaGkr0aSpTEkFyqpcfOvmG9bMOXh1HORqaCpa9RShYOKi0Vw+KCQp8vLo55QRX777CHpWOSl9ikkXctUeK7OBTfWMUU7M004IrJw4olWZIDMokFwbUGgLgkfKJnS1h0AOCAk8zGjMXo5oKHe9YAqcgIKlqYD8pJyGhAIq6dA4YUrvGDxypgdQLpBBq7NZSX0KWqPyiNXg87Jk2KnFGUplEnOaGuoYuAXYEaVqTBsRj3OUEnlJ5qOQzpDUD28i9RVlUsTk+7KhnSr8oZwC4A2VkNtQQKGMWerKBmLpBIJcukKADOUuMrsXuATapNWQfwHmomZgpCT7wpUKaKIAsdaM5sH81uJTlMEpBVyuWfmS7ilxQu3+TaRoInBUoIS3vHlOrZ3WT3pX0hb+mKsykkJTlQrLULKhlRlIF2DEitixDVMdhiAwWIWZi5a61BJDAZG3ahKS4sHPeHUYzLMKiaZCVO1mzeVzXd2o8Inh7C6SpdArMGDFIGa7KIvaKTcJmLXBdIeiiD+J2IJqS9doEmrKJGpPWCwUx94nKzWGYG9bs58makDnuhOVJCQRmGU+IJWxFeZy4alAPKEcTjFMEqSVf3FMQ4UlJblKS7GqSKsWpE4qaTkPKAenUGoBty7wnF3sosj3ZKcKlKizkKIrmaqrbPceusPS8gSkpQVKdgSWGYCWwIDKcG7G2tIzFSuSYpRokUBI5ikjzZlEd94PMx6TMzKVmSVORQFIJIBYagBLbhugHUx4tWQcMpfOpmZi58JKiKF3AZA0IYmj1i0zEKqE3YMDUsGSwK3Oh1NKUZg9/TrVIUVF2CSpLEsAqpIfVwAO+xjMQShSUlAUUvQBwSwDtQAMQQXY7Qn5Dcmn2fMZfDCQHoIekcGDR0I4fZ9ND90gsmWLNfqw9TSPXl9VJ9HpLEvJhyeEsaj6/KHl8IP5fWNCZKo7JD/iV02Jp6REsAVACiNHfpWsTeWT2xlBIRHDAA792DfWCIQlIIYkHUFmMEMwk0+t9nI27wMTCCXZTDlpZtebXoIDt9jqkVRKKSMuux/RoYlzcxZQALeKvk/nCxxZSX5ete25b0gicWWox++0GmcN4WdkUDqDShof1eNL3weijUIAKlAskrVmzC1EoIJLEVNyI5pXEAQE0NCxdiNqjaIRiZuimdJSane47NTb5B4nLsGjqcVxVTjKVO6MgRRSUgu4CagsczbF9hCM7iwQCAtRISZb152ABJsBUk9RXNaM3Cozy1hKHUykpJUaEgl7irAl6u1hE4bBJTLQicXQXJypPK5CQpGZrZPOr6QkcMEqZ0pUtDnBuLBV15VP1Lkvq1Puto6eViCUCvKKBXLyu+ljUA/wDGOKOGIme7UzBWUVexZjZwew0jqcEknIpSWllgVJeiqDMxvUAWse0LnxJO0Y8k9WMcUUdCihNXAeg5RmZ3HKxUxYdIrLSUso6gpNMrE2JB1zXB6nWGU8pykEOpmKaEFSvgB/IvF8CUS6M6Xy1WagjwVA8Jtc9qiMrdI8qdNgMLMTLKlkcoIUaGjJClM1CRzephxQSZqgQClanrUAJAqR/tKq7Uu0MrRLEtWZKQACX3slT7nLbUgA6QnOxCUS3dyHDuHOXmUaUD5W8jA5dCVQrjcLkTMYN7wJQmzm4UHGoKSO8TLQsJWJacwAYgM5OpIdwLkMLJJ2gErGEodRPiLOKs459qKKj3DNeG0T8ktagQEijb2S5JuydXu7m0M2+gxRmysEsMkWJ3sWZ8qj+StPQtQeEM1U5KTkBJP/HPzdgbW2vZ9PKFJRzJBcEqJcB+bmFKM5BNqi8UxGKGVZCktmPMkKdvE9LgiYCQTX4QOTfgeMlezNn8TWkSxMSsSxnS4uplOFHTwnMxvvBJ+FokpS6GIoFFrMoasVJd+wjUwmLK7pSZSppQst4WKkpKhdncZg21CBChxSv7isgUhAQgh8xCU5gQ76ip6nSKVS6oZ0ys2QTIQ4OUu6WZRCSo8xuPELdTA5vDnPKoZcqGSEnMASHcAsynNSXegcmHcSvIJqQQ60kpfmcpUHQaU5HLjYkRjI4opCVpCFLzpAd2KACkGt35kjQ1EKoy8A6Y2uc6MxByF3Uosz6MKl0MQdHO8Rh1q94lABStKVBSDQpJUSdnLir2IUAITVxb3pSVAzMoKspJIUMqmSRmpzNUtQ1bKYuJ4dQQRnShJSEordIKQlyE3Ki3TtDKNKmHlejMIZJJrrdh3DRQ4hxVgNBvX09IFmJcuyTrqPTSAZQ9rUoLdz/EaYxs99jZW1W7OCfrHvcOA7B+p9W0MWkoXl0AFRT6s3lA0h1Em4cBqN3bpBo5nloVZ8wFtxXS9YTViQCXBYbl37gijfrDYlgXJMUThR+Wtdd+n1h1FAsWxIIYhLAdDr5fpEf1QCXD1cEEUF7dYZXLcsXL9b/OLGWGzAPe9f4hkvcLaZlyp6AXAKlap3+F+n7wabis9UuNmBp9/wAxQ4dCDm3NA/qaitoKicCoMPN2Z+poCd/nGmm3aIN0jV9n5rlSFABwQcx0vmI3SW1sSdI6fh+AWtxNSUuAAXHMGbmDu4KTXV3qyhC/B8Wssh0JytlIJKt2KyAknVgzsQwjoeHSWR7pVgTlUasC7AlViGDA13qHjzfqMiUmzHlztKkIH2eUBLXK92VoLKUpDKOU10HMyQNjvAF4UGWVBWewJCqOS493Q1BBu1R1jbGIKnQpnBKbuFFznsaOkhQNCyxaEcYUqWKvmSeWoJa4ZuWYHzA+ddYfcb0Y5ZG1TM6VjC7rSS9QpqtluLONdq3BhqSU/iWEg5MpdwrMCxszDKwL013iuFQFhyUlTZiKJuHUTUEJVmSrdJUTaGsXhgiVlUlSkgprlZiVTcpYeEsqrd4m6uiNFv6daSUvypYCrj8TJJ6ZWa4cdIRnlkqC+VlMAD4WJBYJ8TIDgN0bSCT8YSoqLFKw75rUSHYOwCeZ+p3eKYk50gKcW5qu5SMtr1DE7DehCOszhMKXKzzFTSgQSNeYgAlmZIobEsWAN5c88yFkqNOWjK1cF2axd9BeC4iWrIS5lhwQoXU/LlBNW5fCkiwDk3tKzFCc66y1B1B+YEJPKSai59LEtFe9lkqoYkyykLKlJzK6ZSOY1L2YA7sw2jOk5peeWSFJzlJDsJgZQAI0ILXaxO0OTiDMmIyqTmmMhSRRJ92GJCiFB1BR5TkrZmBUxikrWoUBLEqU2VKgkF1FRZiCQXZ26CC41ok+ycPxBMqZNEwKWlKksoBgM7ZwBQk3vsYDjuPLViAlDD3aQmpSAh0827NypZi2XS8QrGpDj8SWo9QAAMo/Nc19LwDBSRKTNEykyYCVFuYAAEE0oM3Vy7C9KqvIU9hOH4ib74qUOVWY5aMwYOEgMR2NQ5FzEYhSMxCgpUtw5FGUGAUg0fwsUsagVtC0meZkzMhGdwFZwCWBYJFEsoZaEE1a4rDSsOpSFABWXMkhJ2GbMElViRUOb0cNQVUhlvQBKkJWFJWxASwdQKAzKSaVIrW9ANzBeA8JBnOtbElT3ZQYUQa1dIJSWoCRSLcR4eJKROIS6kvlLhbli69Uu1B8ax7CYsFiAhfvCp0ZD4gBUKNgwYbjQUYpWnQapmAnHB2q+lLRAmklhQHqPlCs+4GhGocnysBBJEokk6Denr6RqUEe9YxLJswrr+sMmcKAAJA/EC5J9fpC5ypLZn+T/fXyiqVJBcHm0FvTWBSYdhhLYl0k7OWf1rApkxIJqx9Y8FuWZt9fSKnEiwzenxpUw9Ck0U7ZaDZ/nFsVKICmCqDcEHzeBqAOlDWjh/W0QuUSak/9zw62AzpbqIRV7MQw7V7xp4HBBZCKgZqNqdSpiDb0FKQkvDgKADuBRwLnvpHQ4SQhMvMqWVaKyAJIADnXmOtg7bRTPNRijNK0mbnCsSlIKClCuVgA0tVdi4r0JFvXYTMQCEMogoYk1KLMSG21FNwCI5Q4UIVyhyHUmYKF2dlAdNFHW8CSJkyYFJWM6WUwLZTU5gkqtQOdiQbR40ocm2mefJW9HXTpigpw4Wgiri5BAJIuCwA0ttFxiEKmucoJS+wsogprQ5gBQfhr1U4fikqyFbFRCkpGwzAqlqy+JIL5VaV6mGeJcPUClKVZTL5iQHzIJmEmhGVyygdD8Y1WrItUAeUVJnZUsAoFUoc4zUBoapDkFIelrgQDEcRCUliEqdCVJfMSObKSx/FmNdQNYBKYYVXvFKCXUXFFgBbsQ4qApiHoUmJ4iMxcABQBqGAoWdtWJPqdqdq6f6B+gipyknPLUM6SOUcqQxcpJtVJAYaO9otiwnL7xIaXMBypd2PIcpY/hU52rGNikAKSiWytGsrmSxDGwOYMBUBwxLufATFJlmoEvMCUqBdAyrDppZTJLuzg6iKcdWM4aH5BBCeUutis1oCxS1WB5T6iBJCZwmpzcrAOPwuElKgDY0a9cldwMzlCZNylPhy5GIN0qG+iVNa3aEMDnExIN1JUXIYJyij2d6sk6EtcQ6VbFSYWVLK5gZXiAScxyKukhKSKXD6EP3i0iXOKkomJZ5a870ZCg2VTlwSW+msWx0hLAByTVIAdgcyQQSXPKzi48mCkmZ/cmgqSXQoAvbLYKI8FSzAUYkFiRDx2gr5IRJ/uFbqLpShmBqkpvp4SGGreohgi81YPjSkB1Vc8uVjdn7Hl6tGFIExUtQaoWH75S5Fq5XvR41VKCHzJdRACgzULMytGoQ35usc5NMVOmZXDuHziSn+2rlypzKlqOWiavVTLGrM5tSHuGKbOtzKVlKaMtsjk3cTKIN3ua1hufKkIPvEJKlOUIQCVHK4BOmimuSb9Dm8UmpE4kFRQ9DSg8TgEseVQdt+ogt8hk9hl+7WzZijOyUgpDBIoGqwYh7s8Rj8QJXMgnK5UwAUgAsBSwLEN5wDCYUK8LhKFnmI6+EsaF2APX0bmYucFlUpAoBmAGYnxCo3q7hnc9o5d0PdpnLSA+hfdRJ+UVTNbxV7U+dIrKNeY5B06dzeLmUm9fv5Rsr3PeK0d9PU+dIIhruodv5imc+f06+sVUtrt9/OHv2AFXUmhJO+sQmZ0gJxLB79/ukV98CRQt0HyJjuzhla0gV+/OAqXah6QMlif2+VfnETpydPixL0/f4QYqgMabcA9/rDeF4kqWosE5QGU9E5TdwnfpGGvEMLenrGpwLh02bzp8CaZcwFCA1MwNSbisJlSUbn0JI7ScpFgp0kPlWAxAzKzOQx5SahqDYuM3PhpCkpKZiHGYNlWcyS7AtTK4rV4aw+AUhAdpRQCpK84OZ1NZAymo0oHNBrGKzrWQfdlQAcnKpQGxQAcwAtTMyqax5kGk6vR5vHYDiGOTmUpGRzUczZnD5VZSkoWwBsajd42eG8dRMCMxKmSxepKCSlQU2qFMX2Jfcc5isQuWn3a5YURzImJJJSA1QSKdhSlQGcV4FOAU7jMogEEMTQvTQnMH7Brw0sfpsjkhR0GNlkIyc1WvQjNyhRy0fVxTlO8KzMaPen8TulxYZiAaEigZNaXSaVgH9ZkljMVKSArKXNUWCd/Co6sGFdkcRXEqEsqCCpKTQOCUJdRJ6r7UTtQRx29ixg70aeAloSoB/ey1e7AWalxRyblNkkMAAo94Fi+LMpSNPdqdVDzElZJzUJ5QC1HAAgeKUtCEuQopulIoVJAUCkvQEAJ+NaulhcWtVfG7pLAKdxmAJGjm24Lbiijbvstwt0xtWLdKqAApZ2NWpWtRQ9w7teI957sVUDdTZgS4qAHsyS+azE7tGMvEhLIZQApUuSC1W1GkaK8OkoK2Jys4H4XKASlxdla+TXHShVWZ5pp0PSsWxC5iQQgqYuMpBICOzFLdwRrQEnh6TMExKigzCpQGQkEZWBBFB+JTb01gGIT+CXyqDBbOGS5UlXV1OTqC28ZWFTMYzVhYJAS5VyzQVFnrzB0kEimhbV8cdNo5bRorUh1AqqCUEXYLCkundLpRQgMX7xqIwrJSvm92ULUoUN3Si3hzDMl7vHOzpyEgAZEqAcKQp6cxAUlQoWH4StOlQwhqXjTLyJ93myZkFSHDpX/ANNaagiqmILEKoYpKIWqNSUkKvmBl5sxFg2WjavlZjo41MBxUhJQksMpZKQFB0BnajglgAC5qmFys5CQRmWApSTe5SpJ0cJVmvpCOFzqNS6UEh2uoJSQC+xT6nrEFF+/Qi634NSSSgS8qmdYzDckcwL9nfsbiNDEzEKOYJ51KURzKGpoQBQAO1dIx587kABRkSSmqSSCoeEVucxdqB+0WmY1JlpJ8IZw1E+Jsr1VQhw9HHWA4sKk4qjFT4FnX+ICTSIj0bkfRvshBtEp/F0A+sej0OKLTvEkbt9IOb/e0ej0N7HESrjtCGLNU9j9YmPQ2PsWQvjCyUtD/szOV71YzGsuY9TVkqIfdiAfIR6PRfN/jf6J+D6TwdI92sNQ+9caHmKa78tO1I56WP7Es6ksTqQLDsGtHo9Hg4/yl+/9Myz/ACQHgodaXr4TXd7wtwRZMxTkn+4Pr+g9I9Ho0y6l/As/xOh4rLAkzKDlFKWczXbZ4Rxx5FdcQX68wvHo9EMXX8iQ/wCg1URJbWp6kzmc+VIngaszlVSJtCas7We0ej0Ul+L/AL5Gl/wZ9oJKROSwA5J1gPyfufWLH/2f/b8DiGj0ehZ9RM+fv+/ADOf6i58H0XGXPPO2mVNPMn51j0ehsX+iS6BzpQ94QwYNRuohnh6z/dLlwgsdQ221o9Hod9CjkhAyJoLzfgot6QCQqiuyv/1j0eiT/wDX98ne57iEoBMogAF1abqgvCE/3k/7D/5riY9Dv/G/75Af/9k="/>
          <p:cNvSpPr>
            <a:spLocks noChangeAspect="1" noChangeArrowheads="1"/>
          </p:cNvSpPr>
          <p:nvPr/>
        </p:nvSpPr>
        <p:spPr bwMode="auto">
          <a:xfrm>
            <a:off x="76200" y="-1028700"/>
            <a:ext cx="2124075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19900" y="3694742"/>
            <a:ext cx="21145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1171666"/>
            <a:ext cx="219716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1300" y="3573220"/>
            <a:ext cx="2197099" cy="175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830" y="1088209"/>
            <a:ext cx="1581150" cy="21082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743700" y="91616"/>
            <a:ext cx="2505980" cy="148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C:\Work\Working\Shallow Water SW SBIR\Marketing\Ypsilanti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867400" y="1321634"/>
            <a:ext cx="2743200" cy="16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376860" y="605135"/>
            <a:ext cx="48233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D739C"/>
                </a:solidFill>
                <a:latin typeface="Arial" charset="0"/>
              </a:rPr>
              <a:t>SonTek IQ </a:t>
            </a:r>
            <a:r>
              <a:rPr lang="en-US" sz="2400" dirty="0">
                <a:solidFill>
                  <a:srgbClr val="0D739C"/>
                </a:solidFill>
                <a:latin typeface="Arial" charset="0"/>
              </a:rPr>
              <a:t>– example installations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3255" y="6379511"/>
            <a:ext cx="682158" cy="451594"/>
          </a:xfrm>
          <a:prstGeom prst="rect">
            <a:avLst/>
          </a:prstGeom>
        </p:spPr>
      </p:pic>
      <p:pic>
        <p:nvPicPr>
          <p:cNvPr id="59394" name="Picture 2" descr="C:\Users\lpimble\Documents\SonTek General\Photos &amp; video\General Hydrology\Hydrology photos\Bed mounted ADCP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5075" y="3349725"/>
            <a:ext cx="4114800" cy="25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0110314 _ 3-4 view.tif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309037" y="4771403"/>
            <a:ext cx="2191975" cy="183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093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 txBox="1">
            <a:spLocks/>
          </p:cNvSpPr>
          <p:nvPr/>
        </p:nvSpPr>
        <p:spPr bwMode="auto">
          <a:xfrm>
            <a:off x="441325" y="1884363"/>
            <a:ext cx="631348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lnSpc>
                <a:spcPts val="5000"/>
              </a:lnSpc>
            </a:pPr>
            <a:r>
              <a:rPr lang="en-US" sz="4600">
                <a:solidFill>
                  <a:schemeClr val="bg1"/>
                </a:solidFill>
              </a:rPr>
              <a:t>EXO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 bwMode="auto">
          <a:xfrm>
            <a:off x="441325" y="2616200"/>
            <a:ext cx="7772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buClr>
                <a:schemeClr val="bg2"/>
              </a:buClr>
              <a:buFont typeface="Arial" pitchFamily="34" charset="0"/>
              <a:buNone/>
            </a:pPr>
            <a:r>
              <a:rPr lang="en-US">
                <a:solidFill>
                  <a:srgbClr val="FFFFFF"/>
                </a:solidFill>
              </a:rPr>
              <a:t>Advanced Water Quality Monitoring Platform</a:t>
            </a:r>
          </a:p>
        </p:txBody>
      </p:sp>
      <p:pic>
        <p:nvPicPr>
          <p:cNvPr id="20484" name="Picture 10" descr="Exo_logo_final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13625" y="223838"/>
            <a:ext cx="14890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4" descr="EXO_Cover-lr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141788"/>
            <a:ext cx="9144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7305" y="6384758"/>
            <a:ext cx="1395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3-5-2012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4190" y="811163"/>
            <a:ext cx="17108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breaking the SONDE barrier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764576121"/>
      </p:ext>
    </p:extLst>
  </p:cSld>
  <p:clrMapOvr>
    <a:masterClrMapping/>
  </p:clrMapOvr>
  <p:transition advTm="3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pic>
        <p:nvPicPr>
          <p:cNvPr id="22531" name="Content Placeholder 3" descr="P1010141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276600" y="2438400"/>
            <a:ext cx="3048000" cy="2133600"/>
          </a:xfrm>
        </p:spPr>
      </p:pic>
      <p:pic>
        <p:nvPicPr>
          <p:cNvPr id="22532" name="Picture 4" descr="P1010147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513556"/>
            <a:ext cx="3276600" cy="200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P1010160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1310" y="4583482"/>
            <a:ext cx="3032690" cy="227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Temp-cycling-test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743200" y="0"/>
            <a:ext cx="3917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 descr="P1010149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91200" y="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6" descr="P1010145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0" descr="IMG_2749_0770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172200" y="2492679"/>
            <a:ext cx="2971800" cy="210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1" descr="DROKKEN2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157255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210_USF0018-Mike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0" y="4400294"/>
            <a:ext cx="3331923" cy="24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96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611563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5" y="2087563"/>
            <a:ext cx="77247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ヒラギノ角ゴ Pro W3"/>
                <a:cs typeface="Arial" pitchFamily="34" charset="0"/>
              </a:rPr>
              <a:t>EXO Sondes</a:t>
            </a:r>
          </a:p>
        </p:txBody>
      </p:sp>
    </p:spTree>
    <p:extLst>
      <p:ext uri="{BB962C8B-B14F-4D97-AF65-F5344CB8AC3E}">
        <p14:creationId xmlns:p14="http://schemas.microsoft.com/office/powerpoint/2010/main" xmlns="" val="130694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ヒラギノ角ゴ Pro W3"/>
                <a:cs typeface="Arial" pitchFamily="34" charset="0"/>
              </a:rPr>
              <a:t>Inside</a:t>
            </a:r>
          </a:p>
        </p:txBody>
      </p:sp>
      <p:sp>
        <p:nvSpPr>
          <p:cNvPr id="2457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57200" y="6318250"/>
            <a:ext cx="714375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D73880F-2943-4F2F-9D1C-EC20CE939074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28</a:t>
            </a:fld>
            <a:endParaRPr 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84488" y="0"/>
            <a:ext cx="3471862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66316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ヒラギノ角ゴ Pro W3"/>
                <a:cs typeface="Arial" pitchFamily="34" charset="0"/>
              </a:rPr>
              <a:t>Features You’ll Find Only with EXO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E4E1F4-7D55-4223-9768-C91B12F38250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29</a:t>
            </a:fld>
            <a:endParaRPr 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25604" name="Picture 7" descr="InstantRecognition2.png"/>
          <p:cNvPicPr>
            <a:picLocks noChangeAspect="1"/>
          </p:cNvPicPr>
          <p:nvPr/>
        </p:nvPicPr>
        <p:blipFill>
          <a:blip r:embed="rId3" cstate="email"/>
          <a:srcRect l="9778" t="4539" r="4507" b="4984"/>
          <a:stretch>
            <a:fillRect/>
          </a:stretch>
        </p:blipFill>
        <p:spPr bwMode="auto">
          <a:xfrm>
            <a:off x="3706813" y="885825"/>
            <a:ext cx="1131887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QuickCal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57300" y="969963"/>
            <a:ext cx="99218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 descr="SmartQC.png"/>
          <p:cNvPicPr>
            <a:picLocks noChangeAspect="1"/>
          </p:cNvPicPr>
          <p:nvPr/>
        </p:nvPicPr>
        <p:blipFill>
          <a:blip r:embed="rId5" cstate="email"/>
          <a:srcRect l="9261" t="24033" b="13890"/>
          <a:stretch>
            <a:fillRect/>
          </a:stretch>
        </p:blipFill>
        <p:spPr bwMode="auto">
          <a:xfrm>
            <a:off x="6224588" y="3735388"/>
            <a:ext cx="1462087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1" descr="WiFi.png"/>
          <p:cNvPicPr>
            <a:picLocks noChangeAspect="1"/>
          </p:cNvPicPr>
          <p:nvPr/>
        </p:nvPicPr>
        <p:blipFill>
          <a:blip r:embed="rId6" cstate="email"/>
          <a:srcRect l="11110" t="9053" r="12347"/>
          <a:stretch>
            <a:fillRect/>
          </a:stretch>
        </p:blipFill>
        <p:spPr bwMode="auto">
          <a:xfrm>
            <a:off x="1282700" y="3657600"/>
            <a:ext cx="8699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2" descr="Wipe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70300" y="3751263"/>
            <a:ext cx="123666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3" descr="DeepDepth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318250" y="1168400"/>
            <a:ext cx="9826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6045200" y="4714875"/>
            <a:ext cx="24892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Smart QC</a:t>
            </a:r>
          </a:p>
          <a:p>
            <a:r>
              <a:rPr lang="en-US" sz="1600"/>
              <a:t>Automatically checks for faults and errors to ensure successful</a:t>
            </a:r>
          </a:p>
          <a:p>
            <a:r>
              <a:rPr lang="en-US" sz="1600"/>
              <a:t>deployments</a:t>
            </a:r>
          </a:p>
        </p:txBody>
      </p:sp>
      <p:sp>
        <p:nvSpPr>
          <p:cNvPr id="25611" name="TextBox 14"/>
          <p:cNvSpPr txBox="1">
            <a:spLocks noChangeArrowheads="1"/>
          </p:cNvSpPr>
          <p:nvPr/>
        </p:nvSpPr>
        <p:spPr bwMode="auto">
          <a:xfrm>
            <a:off x="3313113" y="2219325"/>
            <a:ext cx="223361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Auto-recognition</a:t>
            </a:r>
          </a:p>
          <a:p>
            <a:r>
              <a:rPr lang="en-US" sz="1600"/>
              <a:t>and set-up of all sensors with</a:t>
            </a:r>
          </a:p>
          <a:p>
            <a:r>
              <a:rPr lang="en-US" sz="1600"/>
              <a:t>background data routing</a:t>
            </a:r>
          </a:p>
        </p:txBody>
      </p:sp>
      <p:sp>
        <p:nvSpPr>
          <p:cNvPr id="25612" name="TextBox 15"/>
          <p:cNvSpPr txBox="1">
            <a:spLocks noChangeArrowheads="1"/>
          </p:cNvSpPr>
          <p:nvPr/>
        </p:nvSpPr>
        <p:spPr bwMode="auto">
          <a:xfrm>
            <a:off x="584200" y="4721225"/>
            <a:ext cx="24892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Cable-free Operation</a:t>
            </a:r>
          </a:p>
          <a:p>
            <a:r>
              <a:rPr lang="en-US" sz="1600"/>
              <a:t>through the use of wireless communications</a:t>
            </a:r>
          </a:p>
        </p:txBody>
      </p:sp>
      <p:sp>
        <p:nvSpPr>
          <p:cNvPr id="25613" name="TextBox 16"/>
          <p:cNvSpPr txBox="1">
            <a:spLocks noChangeArrowheads="1"/>
          </p:cNvSpPr>
          <p:nvPr/>
        </p:nvSpPr>
        <p:spPr bwMode="auto">
          <a:xfrm>
            <a:off x="3319463" y="4733925"/>
            <a:ext cx="26177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Biofouling Protection</a:t>
            </a:r>
          </a:p>
          <a:p>
            <a:r>
              <a:rPr lang="en-US" sz="1600"/>
              <a:t>with copper-alloy components and anti-fouling wipers</a:t>
            </a:r>
          </a:p>
        </p:txBody>
      </p:sp>
      <p:sp>
        <p:nvSpPr>
          <p:cNvPr id="25614" name="TextBox 17"/>
          <p:cNvSpPr txBox="1">
            <a:spLocks noChangeArrowheads="1"/>
          </p:cNvSpPr>
          <p:nvPr/>
        </p:nvSpPr>
        <p:spPr bwMode="auto">
          <a:xfrm>
            <a:off x="539750" y="2233613"/>
            <a:ext cx="2713038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Assisted Calibration</a:t>
            </a:r>
          </a:p>
          <a:p>
            <a:r>
              <a:rPr lang="en-US" sz="1600"/>
              <a:t>Graphical KOR software speeds the calibration process while reducing reagent consumption</a:t>
            </a:r>
          </a:p>
        </p:txBody>
      </p:sp>
      <p:sp>
        <p:nvSpPr>
          <p:cNvPr id="25615" name="TextBox 18"/>
          <p:cNvSpPr txBox="1">
            <a:spLocks noChangeArrowheads="1"/>
          </p:cNvSpPr>
          <p:nvPr/>
        </p:nvSpPr>
        <p:spPr bwMode="auto">
          <a:xfrm>
            <a:off x="5991225" y="2203450"/>
            <a:ext cx="2608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Titanium Sensors</a:t>
            </a:r>
          </a:p>
          <a:p>
            <a:r>
              <a:rPr lang="en-US" sz="1600"/>
              <a:t>with wet-mateable connectors and welded seals for deeper depths</a:t>
            </a:r>
          </a:p>
        </p:txBody>
      </p:sp>
    </p:spTree>
    <p:extLst>
      <p:ext uri="{BB962C8B-B14F-4D97-AF65-F5344CB8AC3E}">
        <p14:creationId xmlns:p14="http://schemas.microsoft.com/office/powerpoint/2010/main" xmlns="" val="184351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67" y="631100"/>
            <a:ext cx="5881607" cy="982662"/>
          </a:xfrm>
        </p:spPr>
        <p:txBody>
          <a:bodyPr/>
          <a:lstStyle/>
          <a:p>
            <a:r>
              <a:rPr lang="en-US" dirty="0" smtClean="0"/>
              <a:t>Xylem Analytics Overview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041684" y="1643108"/>
            <a:ext cx="3654844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  <a:p>
            <a:pPr marL="406400" lvl="1" indent="-173038" defTabSz="914400" fontAlgn="auto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b="1" kern="0" dirty="0" smtClean="0">
                <a:solidFill>
                  <a:srgbClr val="073763"/>
                </a:solidFill>
                <a:latin typeface="Arial" pitchFamily="34" charset="0"/>
                <a:cs typeface="Arial" pitchFamily="34" charset="0"/>
              </a:rPr>
              <a:t>$300m in revenue</a:t>
            </a:r>
          </a:p>
          <a:p>
            <a:pPr marL="406400" lvl="1" indent="-173038" defTabSz="914400" fontAlgn="auto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b="1" kern="0" dirty="0" smtClean="0">
                <a:solidFill>
                  <a:srgbClr val="073763"/>
                </a:solidFill>
                <a:latin typeface="Arial" pitchFamily="34" charset="0"/>
                <a:cs typeface="Arial" pitchFamily="34" charset="0"/>
              </a:rPr>
              <a:t>1,200 Employees worldwide</a:t>
            </a:r>
            <a:endParaRPr lang="en-US" sz="1600" b="1" kern="0" dirty="0">
              <a:solidFill>
                <a:srgbClr val="073763"/>
              </a:solidFill>
              <a:latin typeface="Arial" pitchFamily="34" charset="0"/>
              <a:cs typeface="Arial" pitchFamily="34" charset="0"/>
            </a:endParaRPr>
          </a:p>
          <a:p>
            <a:pPr marL="406400" lvl="1" indent="-173038" defTabSz="914400" fontAlgn="auto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b="1" kern="0" dirty="0" smtClean="0">
                <a:solidFill>
                  <a:srgbClr val="073763"/>
                </a:solidFill>
                <a:latin typeface="Arial" pitchFamily="34" charset="0"/>
                <a:cs typeface="Arial" pitchFamily="34" charset="0"/>
              </a:rPr>
              <a:t>Headquarters-Woburn MA</a:t>
            </a:r>
          </a:p>
          <a:p>
            <a:pPr marL="406400" lvl="1" indent="-173038" defTabSz="914400" fontAlgn="auto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b="1" kern="0" dirty="0" smtClean="0">
                <a:solidFill>
                  <a:srgbClr val="073763"/>
                </a:solidFill>
                <a:latin typeface="Arial" pitchFamily="34" charset="0"/>
                <a:cs typeface="Arial" pitchFamily="34" charset="0"/>
              </a:rPr>
              <a:t>Analytical Solutions for Water</a:t>
            </a:r>
          </a:p>
          <a:p>
            <a:pPr marL="406400" lvl="1" indent="-173038" defTabSz="914400" fontAlgn="auto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600" b="1" kern="0" dirty="0" smtClean="0">
                <a:solidFill>
                  <a:srgbClr val="073763"/>
                </a:solidFill>
                <a:latin typeface="Arial" pitchFamily="34" charset="0"/>
                <a:cs typeface="Arial" pitchFamily="34" charset="0"/>
              </a:rPr>
              <a:t>World class brands</a:t>
            </a:r>
            <a:endParaRPr lang="en-US" sz="1600" b="1" kern="0" dirty="0">
              <a:solidFill>
                <a:srgbClr val="0737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Documents and Settings\Laura.Brockway\My Documents\Nova\Branding- Hi Res Logos, Letterheads, Brand Standards\YSI\YSI-logo-blue-l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123" y="4822338"/>
            <a:ext cx="696515" cy="630311"/>
          </a:xfrm>
          <a:prstGeom prst="rect">
            <a:avLst/>
          </a:prstGeom>
          <a:noFill/>
        </p:spPr>
      </p:pic>
      <p:pic>
        <p:nvPicPr>
          <p:cNvPr id="14" name="Picture 3" descr="C:\Documents and Settings\Laura.Brockway\My Documents\Nova\Branding- Hi Res Logos, Letterheads, Brand Standards\ALL low res logos in black\wtw blac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382" y="4822338"/>
            <a:ext cx="1494794" cy="280274"/>
          </a:xfrm>
          <a:prstGeom prst="rect">
            <a:avLst/>
          </a:prstGeom>
          <a:noFill/>
        </p:spPr>
      </p:pic>
      <p:pic>
        <p:nvPicPr>
          <p:cNvPr id="15" name="Picture 3" descr="C:\Documents and Settings\Laura.Brockway\My Documents\Nova\Branding- Hi Res Logos, Letterheads, Brand Standards\OI Analytical\OI_Logo-080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035" y="5229949"/>
            <a:ext cx="1384649" cy="338548"/>
          </a:xfrm>
          <a:prstGeom prst="rect">
            <a:avLst/>
          </a:prstGeom>
          <a:noFill/>
        </p:spPr>
      </p:pic>
      <p:pic>
        <p:nvPicPr>
          <p:cNvPr id="16" name="Picture 7" descr="C:\Documents and Settings\Laura.Brockway\My Documents\Nova\Branding- Hi Res Logos, Letterheads, Brand Standards\ebro_log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0675" y="5304612"/>
            <a:ext cx="959583" cy="263885"/>
          </a:xfrm>
          <a:prstGeom prst="rect">
            <a:avLst/>
          </a:prstGeom>
          <a:noFill/>
        </p:spPr>
      </p:pic>
      <p:pic>
        <p:nvPicPr>
          <p:cNvPr id="18" name="Picture 6" descr="C:\Documents and Settings\Laura.Brockway\My Documents\Nova\Branding- Hi Res Logos, Letterheads, Brand Standards\B&amp;S\BScmyk_smal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9810" y="5323186"/>
            <a:ext cx="1219216" cy="407808"/>
          </a:xfrm>
          <a:prstGeom prst="rect">
            <a:avLst/>
          </a:prstGeom>
          <a:noFill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0396" y="5883036"/>
            <a:ext cx="827282" cy="32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2258" name="Picture 2" descr="C:\Documents and Settings\Lisa.Natoli\My Documents\ITT Analytics\Logo\SIAnalytics_solo_schwarz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8464" y="4793294"/>
            <a:ext cx="1501908" cy="325413"/>
          </a:xfrm>
          <a:prstGeom prst="rect">
            <a:avLst/>
          </a:prstGeom>
          <a:noFill/>
        </p:spPr>
      </p:pic>
      <p:pic>
        <p:nvPicPr>
          <p:cNvPr id="17" name="Picture 8" descr="Xylem_tag_rgb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2793" y="216976"/>
            <a:ext cx="2402238" cy="87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11488" y="1523619"/>
            <a:ext cx="4892024" cy="28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788338" y="4793294"/>
            <a:ext cx="840366" cy="3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98574" y="4829150"/>
            <a:ext cx="1384649" cy="31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543370" y="5868146"/>
            <a:ext cx="1374197" cy="23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667325" y="4725000"/>
            <a:ext cx="1126285" cy="50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D:\xylem business data\marketing measures\logos\logos alt\Logo_STM_outline_cmyk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367" y="5920428"/>
            <a:ext cx="1233346" cy="30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384464" y="5313478"/>
            <a:ext cx="1911562" cy="31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logo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0123" y="5562356"/>
            <a:ext cx="723217" cy="6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www.hypack.co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7" descr="HYPACK - a Xylem brand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638" y="5613686"/>
            <a:ext cx="1443607" cy="5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7254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ヒラギノ角ゴ Pro W3"/>
                <a:cs typeface="Arial" pitchFamily="34" charset="0"/>
              </a:rPr>
              <a:t>Smart Ports</a:t>
            </a:r>
          </a:p>
        </p:txBody>
      </p:sp>
      <p:pic>
        <p:nvPicPr>
          <p:cNvPr id="26627" name="Picture 2" descr="\\ys-vm-fp2\YSIRoot\YS\NP\EMS\ Products\EXO\Images\SolidWorks_Renderings\2a.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87475" y="2935288"/>
            <a:ext cx="28670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\\ys-vm-fp2\YSIRoot\YS\NP\EMS\ Products\EXO\Images\SolidWorks_Renderings\2b.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64075" y="2913063"/>
            <a:ext cx="31337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1" descr="\\ys-vm-fp2\YSIRoot\YS\NP\EMS\ Products\EXO\Brochure\Brochure Icons\SmartPor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34263" y="24765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522288" y="1341438"/>
            <a:ext cx="63881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Flexible:</a:t>
            </a:r>
            <a:r>
              <a:rPr lang="en-US" sz="2800"/>
              <a:t> ANY SENSOR, ANY PORT</a:t>
            </a:r>
          </a:p>
          <a:p>
            <a:r>
              <a:rPr lang="en-US" sz="2800" b="1"/>
              <a:t>Protection: </a:t>
            </a:r>
            <a:r>
              <a:rPr lang="en-US" sz="2800"/>
              <a:t>AC Capacitive Coupling </a:t>
            </a:r>
            <a:br>
              <a:rPr lang="en-US" sz="2800"/>
            </a:br>
            <a:r>
              <a:rPr lang="en-US" sz="2800"/>
              <a:t>protects electrical circuitry</a:t>
            </a:r>
          </a:p>
        </p:txBody>
      </p:sp>
    </p:spTree>
    <p:extLst>
      <p:ext uri="{BB962C8B-B14F-4D97-AF65-F5344CB8AC3E}">
        <p14:creationId xmlns:p14="http://schemas.microsoft.com/office/powerpoint/2010/main" xmlns="" val="26039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300038"/>
            <a:ext cx="8229600" cy="10668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ヒラギノ角ゴ Pro W3"/>
                <a:cs typeface="Arial" pitchFamily="34" charset="0"/>
              </a:rPr>
              <a:t>Smart Sensors</a:t>
            </a:r>
          </a:p>
        </p:txBody>
      </p:sp>
      <p:pic>
        <p:nvPicPr>
          <p:cNvPr id="27651" name="Picture 3" descr="YSI EXO2 6252.jpg"/>
          <p:cNvPicPr>
            <a:picLocks noChangeAspect="1"/>
          </p:cNvPicPr>
          <p:nvPr/>
        </p:nvPicPr>
        <p:blipFill>
          <a:blip r:embed="rId3" cstate="email"/>
          <a:srcRect l="5144" r="4713" b="12334"/>
          <a:stretch>
            <a:fillRect/>
          </a:stretch>
        </p:blipFill>
        <p:spPr bwMode="auto">
          <a:xfrm>
            <a:off x="1384300" y="1509713"/>
            <a:ext cx="661035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963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0"/>
            <a:ext cx="8264265" cy="9887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Introducing the YSI </a:t>
            </a:r>
            <a:r>
              <a:rPr lang="en-US" dirty="0" err="1"/>
              <a:t>ProDSS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02" y="1208314"/>
            <a:ext cx="5154348" cy="51263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Hybrid of market leading YSI Pro Series and YSI EXO sonde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Digital smart technology from the EXO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Same case design as Pro Series except with a black keypad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Proven case design is waterproof (IP67 rated), with or without battery cover or cable connected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Rubber over mold for better grip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Easy to hold, light weight and allows for one hand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Multi sensor calibration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3 year handheld warranty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F8E5-1108-0A46-83A0-852BF6A1A52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3756" y="3772925"/>
            <a:ext cx="2052850" cy="233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0074" y="1665026"/>
            <a:ext cx="3333926" cy="19318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68149" y="0"/>
            <a:ext cx="4464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52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</a:t>
            </a:r>
            <a:r>
              <a:rPr lang="en-US" dirty="0" smtClean="0"/>
              <a:t>DSS – a mix of two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02" y="1208314"/>
            <a:ext cx="4670842" cy="5126301"/>
          </a:xfrm>
        </p:spPr>
        <p:txBody>
          <a:bodyPr>
            <a:noAutofit/>
          </a:bodyPr>
          <a:lstStyle/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Smart, digital sensors – plug and play, automatically </a:t>
            </a:r>
            <a:r>
              <a:rPr lang="en-US" sz="2200" dirty="0" err="1" smtClean="0"/>
              <a:t>recognised</a:t>
            </a:r>
            <a:r>
              <a:rPr lang="en-US" sz="2200" dirty="0" smtClean="0"/>
              <a:t> by ProDSS handheld and enabled on display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Field worthy – titanium, laser welded sensors are rugged for the field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GB" sz="2200" dirty="0"/>
              <a:t>Replaceable tips lowering operational costs</a:t>
            </a:r>
            <a:endParaRPr lang="en-US" sz="2200" dirty="0"/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2 year warranty on sensors, 1 year warranty on pH and pH/ORP sensing modules and 6 months on Ammonium, Nitrate and Chloride sensing 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F8E5-1108-0A46-83A0-852BF6A1A52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29" name="Picture 5" descr="P:\Water Quality\Professional Series\ProDSS\YSI ProDSS Launch Kit\Images\Studio Images\YSI ProDSS Major Sensor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180513" y="1175656"/>
            <a:ext cx="3200401" cy="23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2626" y="3663653"/>
            <a:ext cx="2878137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70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</a:t>
            </a:r>
            <a:r>
              <a:rPr lang="en-US" dirty="0" smtClean="0"/>
              <a:t>oDSS – field worthy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1600200"/>
            <a:ext cx="4442242" cy="46908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IP67, waterproof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Durable cable carries 2-year warranty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 plastic connectors! Metal – military spec, locking cable connector and titanium retaining rings on sensor connector are made for the field.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GPS optional – log GPS coordinates with data for mapping in KorDSS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F8E5-1108-0A46-83A0-852BF6A1A52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974771" y="1620837"/>
            <a:ext cx="3799115" cy="349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P:\Water Quality\Professional Series\ProDSS\YSI ProDSS Launch Kit\Images\Studio Images\YSI ProDSS Bulkhead Ports with MS Connect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855" y="5253602"/>
            <a:ext cx="2202479" cy="14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785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</a:t>
            </a:r>
            <a:r>
              <a:rPr lang="en-US" dirty="0" smtClean="0"/>
              <a:t>DSS – Smart handheld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119116"/>
            <a:ext cx="6129528" cy="5581935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 smtClean="0"/>
              <a:t>On-screen help function</a:t>
            </a:r>
          </a:p>
          <a:p>
            <a:pPr marL="342900" lvl="1" indent="-342900">
              <a:spcAft>
                <a:spcPts val="6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</a:pPr>
            <a:r>
              <a:rPr lang="en-GB" sz="3100" dirty="0" smtClean="0"/>
              <a:t>Real-time graphs</a:t>
            </a:r>
            <a:endParaRPr lang="en-US" sz="3100" dirty="0" smtClean="0"/>
          </a:p>
          <a:p>
            <a:pPr marL="342900" lvl="1" indent="-342900">
              <a:spcAft>
                <a:spcPts val="6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</a:pPr>
            <a:r>
              <a:rPr lang="en-US" sz="3100" dirty="0" smtClean="0"/>
              <a:t>Multilingual</a:t>
            </a:r>
            <a:endParaRPr lang="en-US" sz="3100" dirty="0" smtClean="0">
              <a:solidFill>
                <a:prstClr val="black"/>
              </a:solidFill>
            </a:endParaRPr>
          </a:p>
          <a:p>
            <a:pPr marL="342900" lvl="1" indent="-342900">
              <a:spcAft>
                <a:spcPts val="6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Large, non-volatile internal memory</a:t>
            </a:r>
          </a:p>
          <a:p>
            <a:pPr marL="480060" lvl="2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&gt; 100,000 data sets</a:t>
            </a:r>
          </a:p>
          <a:p>
            <a:pPr marL="342900" lvl="1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Logging modes: single or continuous</a:t>
            </a:r>
          </a:p>
          <a:p>
            <a:pPr marL="342900" lvl="1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Data tagging options:</a:t>
            </a:r>
          </a:p>
          <a:p>
            <a:pPr marL="480060" lvl="2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100 site lists (station 1, station 2)</a:t>
            </a:r>
          </a:p>
          <a:p>
            <a:pPr marL="480060" lvl="2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100 data ID tags (for example, project ID or other descriptor)</a:t>
            </a:r>
          </a:p>
          <a:p>
            <a:pPr marL="342900" lvl="1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400 glp (good laboratory practice) calibration records</a:t>
            </a:r>
          </a:p>
          <a:p>
            <a:pPr marL="480060" lvl="2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Proves accurate calibration and therefore functional sensor and accurate data collection</a:t>
            </a:r>
          </a:p>
          <a:p>
            <a:pPr marL="480060" lvl="2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Password protection available </a:t>
            </a:r>
          </a:p>
          <a:p>
            <a:pPr marL="342900" lvl="1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Improved autostable feature</a:t>
            </a:r>
          </a:p>
          <a:p>
            <a:pPr marL="480060" lvl="2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Select % or absolute value change</a:t>
            </a:r>
          </a:p>
          <a:p>
            <a:pPr marL="480060" lvl="2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Select number of samples needed to meet requirement</a:t>
            </a:r>
          </a:p>
          <a:p>
            <a:pPr marL="480060" lvl="2" indent="-34290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prstClr val="black"/>
                </a:solidFill>
              </a:rPr>
              <a:t>On-screen indicators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F8E5-1108-0A46-83A0-852BF6A1A52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2290" name="Picture 2" descr="P:\Water Quality\Professional Series\ProDSS\YSI ProDSS Launch Kit\Images\Studio Images\YSI ProDSS Meter Only Straigh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477000" y="1502229"/>
            <a:ext cx="2024744" cy="43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35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0" y="1700010"/>
            <a:ext cx="9143999" cy="1326525"/>
          </a:xfrm>
        </p:spPr>
        <p:txBody>
          <a:bodyPr anchor="ctr" anchorCtr="0"/>
          <a:lstStyle/>
          <a:p>
            <a:pPr algn="ctr"/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Xylem Analytics - Capabilities</a:t>
            </a:r>
            <a:endParaRPr lang="en-US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231141"/>
            <a:ext cx="2075543" cy="262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31141"/>
            <a:ext cx="23622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1458" y="4253479"/>
            <a:ext cx="1518910" cy="13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YSI IQ SensorNet 2020 XT Wastewater Monitoring System 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828" y="4231141"/>
            <a:ext cx="1654630" cy="124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0368" y="4264647"/>
            <a:ext cx="1491432" cy="129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_MG_0538-small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828" y="5439247"/>
            <a:ext cx="1654630" cy="141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UV_VIS_rechts_Kabel_gr Kopie-horizontal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6051">
            <a:off x="4312924" y="6041023"/>
            <a:ext cx="2471991" cy="2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93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0" y="20412"/>
            <a:ext cx="9144000" cy="9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 fontAlgn="ctr"/>
            <a:endParaRPr lang="en-US" sz="1800" dirty="0" smtClean="0">
              <a:solidFill>
                <a:schemeClr val="tx2"/>
              </a:solidFill>
            </a:endParaRPr>
          </a:p>
          <a:p>
            <a:pPr fontAlgn="ctr"/>
            <a:r>
              <a:rPr lang="en-US" sz="1800" dirty="0" smtClean="0">
                <a:solidFill>
                  <a:schemeClr val="tx2"/>
                </a:solidFill>
              </a:rPr>
              <a:t>End User		: 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INDIRA GANDHI NAHAR PROJECT (IGNP)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</a:rPr>
              <a:t>Contractor		: </a:t>
            </a:r>
            <a:r>
              <a:rPr lang="en-US" sz="1600" dirty="0" smtClean="0">
                <a:solidFill>
                  <a:schemeClr val="tx2"/>
                </a:solidFill>
              </a:rPr>
              <a:t>MECHATRONICS SYSTEMS PVT. LTD.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76896" y="1118316"/>
            <a:ext cx="5787986" cy="51054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marL="119063" indent="-119063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2pPr>
            <a:lvl3pPr marL="282575" indent="-168275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3pPr>
            <a:lvl4pPr marL="458788" indent="-1714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sz="1600"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4pPr>
            <a:lvl5pPr marL="625475" indent="-166688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</a:rPr>
              <a:t>Project </a:t>
            </a:r>
            <a:r>
              <a:rPr lang="en-US" sz="1600" dirty="0" smtClean="0">
                <a:solidFill>
                  <a:schemeClr val="accent6"/>
                </a:solidFill>
              </a:rPr>
              <a:t>			Canal Flow Monitoring Project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Location	</a:t>
            </a:r>
            <a:r>
              <a:rPr lang="en-US" sz="1600" dirty="0" smtClean="0">
                <a:solidFill>
                  <a:schemeClr val="accent6"/>
                </a:solidFill>
              </a:rPr>
              <a:t>		Rajasthan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Technology</a:t>
            </a:r>
            <a:r>
              <a:rPr lang="en-US" sz="1600" dirty="0" smtClean="0">
                <a:solidFill>
                  <a:schemeClr val="accent6"/>
                </a:solidFill>
              </a:rPr>
              <a:t>		Acoustic Doppler Technology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Xylem Offer</a:t>
            </a:r>
            <a:r>
              <a:rPr lang="en-US" sz="1600" dirty="0" smtClean="0">
                <a:solidFill>
                  <a:schemeClr val="accent6"/>
                </a:solidFill>
              </a:rPr>
              <a:t>		SonTek Acoustic Doppler Technology 					based flow Monitoring at 96 locations with 				4 M9s </a:t>
            </a: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accent6"/>
                </a:solidFill>
              </a:rPr>
              <a:t>	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4098" name="Picture 2" descr="C:\Users\sham\Documents\Clients\Mechatronics\From Lee\DSC_029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88264" y="1434662"/>
            <a:ext cx="1909972" cy="18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ham\Documents\Clients\Mechatronics\From Lee\DSC_02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2922" y="3846782"/>
            <a:ext cx="3361291" cy="22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ham\Documents\New Letterheads\Xylem Logos\Email Signatures\ENG\SonTek_Xylem_emai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9840" y="221176"/>
            <a:ext cx="7143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3525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0" y="20412"/>
            <a:ext cx="9144000" cy="9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 fontAlgn="ctr"/>
            <a:endParaRPr lang="en-US" sz="1800" dirty="0" smtClean="0">
              <a:solidFill>
                <a:schemeClr val="tx2"/>
              </a:solidFill>
            </a:endParaRPr>
          </a:p>
          <a:p>
            <a:pPr fontAlgn="ctr"/>
            <a:r>
              <a:rPr lang="en-US" sz="1800" dirty="0" smtClean="0">
                <a:solidFill>
                  <a:schemeClr val="tx2"/>
                </a:solidFill>
              </a:rPr>
              <a:t>End User		: 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CENTRAL WATER COMMISSION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</a:rPr>
              <a:t>Contractor		: </a:t>
            </a:r>
            <a:r>
              <a:rPr lang="en-US" sz="1600" dirty="0" smtClean="0">
                <a:solidFill>
                  <a:schemeClr val="tx2"/>
                </a:solidFill>
              </a:rPr>
              <a:t>ESSEL SHYAM TELECOM LTD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76896" y="1118316"/>
            <a:ext cx="5787986" cy="51054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marL="119063" indent="-119063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2pPr>
            <a:lvl3pPr marL="282575" indent="-168275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3pPr>
            <a:lvl4pPr marL="458788" indent="-1714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sz="1600"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4pPr>
            <a:lvl5pPr marL="625475" indent="-166688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</a:rPr>
              <a:t>Project </a:t>
            </a:r>
            <a:r>
              <a:rPr lang="en-US" sz="1600" dirty="0" smtClean="0">
                <a:solidFill>
                  <a:schemeClr val="accent6"/>
                </a:solidFill>
              </a:rPr>
              <a:t>			CWC TELEMETRY PROJECT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Location	</a:t>
            </a:r>
            <a:r>
              <a:rPr lang="en-US" sz="1600" dirty="0" smtClean="0">
                <a:solidFill>
                  <a:schemeClr val="accent6"/>
                </a:solidFill>
              </a:rPr>
              <a:t>		India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Technology</a:t>
            </a:r>
            <a:r>
              <a:rPr lang="en-US" sz="1600" dirty="0" smtClean="0">
                <a:solidFill>
                  <a:schemeClr val="accent6"/>
                </a:solidFill>
              </a:rPr>
              <a:t>		INSAT based TDMA Transmission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Xylem Offer</a:t>
            </a:r>
            <a:r>
              <a:rPr lang="en-US" sz="1600" dirty="0" smtClean="0">
                <a:solidFill>
                  <a:schemeClr val="accent6"/>
                </a:solidFill>
              </a:rPr>
              <a:t>		230+ units of </a:t>
            </a:r>
            <a:r>
              <a:rPr lang="en-US" sz="1600" dirty="0" err="1" smtClean="0">
                <a:solidFill>
                  <a:schemeClr val="accent6"/>
                </a:solidFill>
              </a:rPr>
              <a:t>WaterLOG</a:t>
            </a:r>
            <a:r>
              <a:rPr lang="en-US" sz="1600" dirty="0" smtClean="0">
                <a:solidFill>
                  <a:schemeClr val="accent6"/>
                </a:solidFill>
              </a:rPr>
              <a:t> make 						</a:t>
            </a:r>
            <a:r>
              <a:rPr lang="en-US" sz="1600" dirty="0" err="1" smtClean="0">
                <a:solidFill>
                  <a:schemeClr val="accent6"/>
                </a:solidFill>
              </a:rPr>
              <a:t>Dataloggers</a:t>
            </a:r>
            <a:r>
              <a:rPr lang="en-US" sz="1600" dirty="0" smtClean="0">
                <a:solidFill>
                  <a:schemeClr val="accent6"/>
                </a:solidFill>
              </a:rPr>
              <a:t> with INSAT transmission 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based on TDMA technology</a:t>
            </a:r>
          </a:p>
          <a:p>
            <a:endParaRPr lang="en-US" sz="1600" b="1" dirty="0" smtClean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accent6"/>
                </a:solidFill>
              </a:rPr>
              <a:t>	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5122" name="Picture 2" descr="C:\Users\sham\Documents\New Letterheads\Xylem Logos\ENG\WaterLog\JPG\WaterLog_Xylem_rg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6894" y="272577"/>
            <a:ext cx="1372677" cy="7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9024" y="3310757"/>
            <a:ext cx="3390547" cy="25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635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0" y="20412"/>
            <a:ext cx="9144000" cy="9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 fontAlgn="ctr"/>
            <a:endParaRPr lang="en-US" sz="1800" dirty="0" smtClean="0">
              <a:solidFill>
                <a:schemeClr val="tx2"/>
              </a:solidFill>
            </a:endParaRPr>
          </a:p>
          <a:p>
            <a:pPr fontAlgn="ctr"/>
            <a:r>
              <a:rPr lang="en-US" sz="1800" dirty="0" smtClean="0">
                <a:solidFill>
                  <a:schemeClr val="tx2"/>
                </a:solidFill>
              </a:rPr>
              <a:t>End User		: 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MAHARASHTRA WATER RESOURCE DEPT.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</a:rPr>
              <a:t>Contractor		: </a:t>
            </a:r>
            <a:r>
              <a:rPr lang="en-US" sz="1600" dirty="0" smtClean="0">
                <a:solidFill>
                  <a:schemeClr val="tx2"/>
                </a:solidFill>
              </a:rPr>
              <a:t>MECHATRONICS SYSTEMS PVT. LTD.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76896" y="1118316"/>
            <a:ext cx="5787986" cy="51054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marL="119063" indent="-119063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2pPr>
            <a:lvl3pPr marL="282575" indent="-168275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3pPr>
            <a:lvl4pPr marL="458788" indent="-1714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sz="1600"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4pPr>
            <a:lvl5pPr marL="625475" indent="-166688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</a:rPr>
              <a:t>Project </a:t>
            </a:r>
            <a:r>
              <a:rPr lang="en-US" sz="1600" dirty="0" smtClean="0">
                <a:solidFill>
                  <a:schemeClr val="accent6"/>
                </a:solidFill>
              </a:rPr>
              <a:t>			RTDAS for Krishna &amp; Bhīma River Basins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Location	</a:t>
            </a:r>
            <a:r>
              <a:rPr lang="en-US" sz="1600" dirty="0" smtClean="0">
                <a:solidFill>
                  <a:schemeClr val="accent6"/>
                </a:solidFill>
              </a:rPr>
              <a:t>		Maharashtra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Technology</a:t>
            </a:r>
            <a:r>
              <a:rPr lang="en-US" sz="1600" dirty="0" smtClean="0">
                <a:solidFill>
                  <a:schemeClr val="accent6"/>
                </a:solidFill>
              </a:rPr>
              <a:t>		Data Acquisition &amp; Acoustic Doppler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Xylem Offer</a:t>
            </a:r>
            <a:r>
              <a:rPr lang="en-US" sz="1600" dirty="0" smtClean="0">
                <a:solidFill>
                  <a:schemeClr val="accent6"/>
                </a:solidFill>
              </a:rPr>
              <a:t>		240 units of </a:t>
            </a:r>
            <a:r>
              <a:rPr lang="en-US" sz="1600" dirty="0" err="1" smtClean="0">
                <a:solidFill>
                  <a:schemeClr val="accent6"/>
                </a:solidFill>
              </a:rPr>
              <a:t>WaterLOG</a:t>
            </a:r>
            <a:r>
              <a:rPr lang="en-US" sz="1600" dirty="0" smtClean="0">
                <a:solidFill>
                  <a:schemeClr val="accent6"/>
                </a:solidFill>
              </a:rPr>
              <a:t> make 							</a:t>
            </a:r>
            <a:r>
              <a:rPr lang="en-US" sz="1600" dirty="0" err="1" smtClean="0">
                <a:solidFill>
                  <a:schemeClr val="accent6"/>
                </a:solidFill>
              </a:rPr>
              <a:t>Dataloggers</a:t>
            </a:r>
            <a:r>
              <a:rPr lang="en-US" sz="1600" dirty="0" smtClean="0">
                <a:solidFill>
                  <a:schemeClr val="accent6"/>
                </a:solidFill>
              </a:rPr>
              <a:t>, 16 Bubbler Sensors, 3 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SonTek M9s</a:t>
            </a:r>
          </a:p>
          <a:p>
            <a:endParaRPr lang="en-US" sz="1600" b="1" dirty="0" smtClean="0">
              <a:solidFill>
                <a:schemeClr val="accent6"/>
              </a:solidFill>
            </a:endParaRPr>
          </a:p>
        </p:txBody>
      </p:sp>
      <p:pic>
        <p:nvPicPr>
          <p:cNvPr id="5122" name="Picture 2" descr="C:\Users\sham\Documents\New Letterheads\Xylem Logos\ENG\WaterLog\JPG\WaterLog_Xylem_rg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9247" y="206034"/>
            <a:ext cx="1372677" cy="7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UploadImages\30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6911" y="1671143"/>
            <a:ext cx="2392660" cy="277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G:\UploadImages\40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8284" y="3671014"/>
            <a:ext cx="2158627" cy="2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sham\Documents\New Letterheads\Xylem Logos\Email Signatures\ENG\SonTek_Xylem_emai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9579" y="221176"/>
            <a:ext cx="7143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5735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58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313862" y="238539"/>
            <a:ext cx="4632702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Surface Water Monitoring</a:t>
            </a:r>
          </a:p>
          <a:p>
            <a:pPr>
              <a:spcBef>
                <a:spcPct val="50000"/>
              </a:spcBef>
            </a:pP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2352" y="753708"/>
            <a:ext cx="816846" cy="32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015" y="753708"/>
            <a:ext cx="1417983" cy="2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442362" y="2212383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River Monitoring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175501" y="3481953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Wetland Monitoring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582119" y="3155197"/>
            <a:ext cx="144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Lake Monitoring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20000" y="1734518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Coastal </a:t>
            </a:r>
            <a:r>
              <a:rPr lang="en-US" sz="2000" b="1" dirty="0">
                <a:solidFill>
                  <a:schemeClr val="bg1"/>
                </a:solidFill>
              </a:rPr>
              <a:t>Monitoring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077" y="754435"/>
            <a:ext cx="400210" cy="40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http://www.xylemanalytics.com/images/logos/WaterLog_rgb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077" y="1175978"/>
            <a:ext cx="986904" cy="342820"/>
          </a:xfrm>
          <a:prstGeom prst="rect">
            <a:avLst/>
          </a:prstGeom>
          <a:noFill/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918362" y="4413718"/>
            <a:ext cx="152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Flood Monitoring and early warning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0" name="Picture 10" descr="C:\Data\Bobert\Surface Water Strategic Plan\stat presentations photos\son - iq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4080" y="5019483"/>
            <a:ext cx="562471" cy="56247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21" name="Picture 1" descr="C:\Data\Bobert\Surface Water Strategic Plan\stat presentations photos\iss - profile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5445" y="2595522"/>
            <a:ext cx="785833" cy="589375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</p:pic>
      <p:pic>
        <p:nvPicPr>
          <p:cNvPr id="22" name="Picture 12" descr="C:\Data\Bobert\Surface Water Strategic Plan\stat presentations photos\son-sl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551" y="1478623"/>
            <a:ext cx="574758" cy="574758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23" name="Picture 7" descr="C:\Data\Bobert\Surface Water Strategic Plan\stat presentations photos\iss- ecomapper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915" y="656499"/>
            <a:ext cx="753973" cy="56548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</p:pic>
      <p:pic>
        <p:nvPicPr>
          <p:cNvPr id="24" name="Picture 14" descr="C:\Data\Bobert\Surface Water Strategic Plan\stat presentations photos\ysi - pro series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564" y="2834574"/>
            <a:ext cx="539106" cy="70064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25" name="Picture 5" descr="C:\Data\Bobert\Surface Water Strategic Plan\stat presentations photos\gw -flow pro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2670" y="5413568"/>
            <a:ext cx="619682" cy="619682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</p:pic>
      <p:pic>
        <p:nvPicPr>
          <p:cNvPr id="26" name="Picture 9" descr="C:\Data\Bobert\Surface Water Strategic Plan\stat presentations photos\son - flowtracker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1259" y="4638999"/>
            <a:ext cx="661719" cy="66171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27" name="Picture 15" descr="C:\Data\Bobert\Surface Water Strategic Plan\stat presentations photos\YSI - sonde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5151" y="1630464"/>
            <a:ext cx="738929" cy="5541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28" name="Picture 7" descr="Expert 3400 uden gevind"/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83"/>
          <a:stretch>
            <a:fillRect/>
          </a:stretch>
        </p:blipFill>
        <p:spPr bwMode="auto">
          <a:xfrm>
            <a:off x="411908" y="3863083"/>
            <a:ext cx="632711" cy="196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1939" y="755908"/>
            <a:ext cx="630121" cy="24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091" y="1161123"/>
            <a:ext cx="19145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YPACK - a Xylem brand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6999" y="1096127"/>
            <a:ext cx="1094861" cy="44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75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0" y="20412"/>
            <a:ext cx="9144000" cy="9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 fontAlgn="ctr"/>
            <a:endParaRPr lang="en-US" sz="1800" dirty="0" smtClean="0">
              <a:solidFill>
                <a:schemeClr val="tx2"/>
              </a:solidFill>
            </a:endParaRPr>
          </a:p>
          <a:p>
            <a:pPr fontAlgn="ctr"/>
            <a:r>
              <a:rPr lang="en-US" sz="1800" dirty="0" smtClean="0">
                <a:solidFill>
                  <a:schemeClr val="tx2"/>
                </a:solidFill>
              </a:rPr>
              <a:t>End User		: 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NATIONAL INSTITUTE OF OCEAN TECHNOLOGY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</a:rPr>
              <a:t>Contractor		: </a:t>
            </a:r>
            <a:r>
              <a:rPr lang="en-US" sz="1600" dirty="0" smtClean="0">
                <a:solidFill>
                  <a:schemeClr val="tx2"/>
                </a:solidFill>
              </a:rPr>
              <a:t>ELEKTRONIK LAB, CHENNAI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76896" y="1118316"/>
            <a:ext cx="5787986" cy="51054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marL="119063" indent="-119063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2pPr>
            <a:lvl3pPr marL="282575" indent="-168275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3pPr>
            <a:lvl4pPr marL="458788" indent="-1714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sz="1600"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4pPr>
            <a:lvl5pPr marL="625475" indent="-166688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</a:rPr>
              <a:t>Project </a:t>
            </a:r>
            <a:r>
              <a:rPr lang="en-US" sz="1600" dirty="0" smtClean="0">
                <a:solidFill>
                  <a:schemeClr val="accent6"/>
                </a:solidFill>
              </a:rPr>
              <a:t>			</a:t>
            </a:r>
            <a:r>
              <a:rPr lang="en-US" sz="1600" dirty="0" err="1" smtClean="0">
                <a:solidFill>
                  <a:schemeClr val="accent6"/>
                </a:solidFill>
              </a:rPr>
              <a:t>Kalpasar</a:t>
            </a:r>
            <a:r>
              <a:rPr lang="en-US" sz="1600" dirty="0" smtClean="0">
                <a:solidFill>
                  <a:schemeClr val="accent6"/>
                </a:solidFill>
              </a:rPr>
              <a:t> baseline Survey Project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Location	</a:t>
            </a:r>
            <a:r>
              <a:rPr lang="en-US" sz="1600" dirty="0" smtClean="0">
                <a:solidFill>
                  <a:schemeClr val="accent6"/>
                </a:solidFill>
              </a:rPr>
              <a:t>		Gujarat Coast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Technology</a:t>
            </a:r>
            <a:r>
              <a:rPr lang="en-US" sz="1600" dirty="0" smtClean="0">
                <a:solidFill>
                  <a:schemeClr val="accent6"/>
                </a:solidFill>
              </a:rPr>
              <a:t>		Current, Tide and Weather Monitoring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Xylem Offer</a:t>
            </a:r>
            <a:r>
              <a:rPr lang="en-US" sz="1600" dirty="0" smtClean="0">
                <a:solidFill>
                  <a:schemeClr val="accent6"/>
                </a:solidFill>
              </a:rPr>
              <a:t>		28 Tide &amp; Weather Stations, </a:t>
            </a:r>
            <a:r>
              <a:rPr lang="en-US" sz="1600" dirty="0" err="1" smtClean="0">
                <a:solidFill>
                  <a:schemeClr val="accent6"/>
                </a:solidFill>
              </a:rPr>
              <a:t>WaterLOG</a:t>
            </a:r>
            <a:r>
              <a:rPr lang="en-US" sz="1600" dirty="0" smtClean="0">
                <a:solidFill>
                  <a:schemeClr val="accent6"/>
                </a:solidFill>
              </a:rPr>
              <a:t>					12 SonTek Argonaut MDs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 </a:t>
            </a:r>
          </a:p>
        </p:txBody>
      </p:sp>
      <p:pic>
        <p:nvPicPr>
          <p:cNvPr id="5122" name="Picture 2" descr="C:\Users\sham\Documents\New Letterheads\Xylem Logos\ENG\WaterLog\JPG\WaterLog_Xylem_rg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838" y="172381"/>
            <a:ext cx="1372677" cy="7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294" y="1734207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294" y="3980793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sham\Documents\New Letterheads\Xylem Logos\Email Signatures\ENG\SonTek_Xylem_emai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9579" y="221176"/>
            <a:ext cx="7143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3027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0" y="20412"/>
            <a:ext cx="9144000" cy="9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 fontAlgn="ctr"/>
            <a:endParaRPr lang="en-US" sz="1800" dirty="0" smtClean="0">
              <a:solidFill>
                <a:schemeClr val="tx2"/>
              </a:solidFill>
            </a:endParaRPr>
          </a:p>
          <a:p>
            <a:pPr fontAlgn="ctr"/>
            <a:r>
              <a:rPr lang="en-US" sz="1800" dirty="0" smtClean="0">
                <a:solidFill>
                  <a:schemeClr val="tx2"/>
                </a:solidFill>
              </a:rPr>
              <a:t>End User		: 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CHILIKA DEVELOPMENT AUTHORITY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</a:rPr>
              <a:t>Contractor		: </a:t>
            </a:r>
            <a:r>
              <a:rPr lang="en-US" sz="1600" dirty="0" smtClean="0">
                <a:solidFill>
                  <a:schemeClr val="tx2"/>
                </a:solidFill>
              </a:rPr>
              <a:t>ELEKTRONIK LAB, CHENNAI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76896" y="1118316"/>
            <a:ext cx="5787986" cy="51054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marL="119063" indent="-119063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2pPr>
            <a:lvl3pPr marL="282575" indent="-168275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3pPr>
            <a:lvl4pPr marL="458788" indent="-1714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sz="1600"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4pPr>
            <a:lvl5pPr marL="625475" indent="-166688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</a:rPr>
              <a:t>Project </a:t>
            </a:r>
            <a:r>
              <a:rPr lang="en-US" sz="1600" dirty="0">
                <a:solidFill>
                  <a:schemeClr val="accent6"/>
                </a:solidFill>
              </a:rPr>
              <a:t>			Water Quality Monitoring Buoy System </a:t>
            </a:r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with </a:t>
            </a:r>
            <a:r>
              <a:rPr lang="en-US" sz="1600" dirty="0">
                <a:solidFill>
                  <a:schemeClr val="accent6"/>
                </a:solidFill>
              </a:rPr>
              <a:t>GSM/GPRS Telemetry and Related </a:t>
            </a:r>
            <a:r>
              <a:rPr lang="en-US" sz="1600" dirty="0" smtClean="0">
                <a:solidFill>
                  <a:schemeClr val="accent6"/>
                </a:solidFill>
              </a:rPr>
              <a:t>					Services </a:t>
            </a:r>
            <a:r>
              <a:rPr lang="en-US" sz="1600" dirty="0">
                <a:solidFill>
                  <a:schemeClr val="accent6"/>
                </a:solidFill>
              </a:rPr>
              <a:t>for </a:t>
            </a:r>
            <a:r>
              <a:rPr lang="en-US" sz="1600" dirty="0" err="1">
                <a:solidFill>
                  <a:schemeClr val="accent6"/>
                </a:solidFill>
              </a:rPr>
              <a:t>Chilika</a:t>
            </a:r>
            <a:r>
              <a:rPr lang="en-US" sz="1600" dirty="0">
                <a:solidFill>
                  <a:schemeClr val="accent6"/>
                </a:solidFill>
              </a:rPr>
              <a:t> Lake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Location	</a:t>
            </a:r>
            <a:r>
              <a:rPr lang="en-US" sz="1600" dirty="0" smtClean="0">
                <a:solidFill>
                  <a:schemeClr val="accent6"/>
                </a:solidFill>
              </a:rPr>
              <a:t>		Orissa 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Technology</a:t>
            </a:r>
            <a:r>
              <a:rPr lang="en-US" sz="1600" dirty="0" smtClean="0">
                <a:solidFill>
                  <a:schemeClr val="accent6"/>
                </a:solidFill>
              </a:rPr>
              <a:t>		Water Quality Monitoring buoys with 					telemetry to shore station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Xylem Offer</a:t>
            </a:r>
            <a:r>
              <a:rPr lang="en-US" sz="1600" dirty="0" smtClean="0">
                <a:solidFill>
                  <a:schemeClr val="accent6"/>
                </a:solidFill>
              </a:rPr>
              <a:t>		10 EMM 68 Buoys with 2 spare sonde </a:t>
            </a:r>
          </a:p>
          <a:p>
            <a:endParaRPr lang="en-US" sz="1600" b="1" dirty="0" smtClean="0">
              <a:solidFill>
                <a:schemeClr val="accent6"/>
              </a:solidFill>
            </a:endParaRPr>
          </a:p>
        </p:txBody>
      </p:sp>
      <p:pic>
        <p:nvPicPr>
          <p:cNvPr id="7170" name="Picture 2" descr="C:\Users\sham\Documents\New Letterheads\Xylem Logos\ENG\YSI_Xylem_emai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196" y="125926"/>
            <a:ext cx="7143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ham\Pictures\Chilika Lake Pictures from Rajiv\india 12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14182" y="3671016"/>
            <a:ext cx="4729818" cy="26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6128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0" y="20412"/>
            <a:ext cx="9144000" cy="9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 fontAlgn="ctr"/>
            <a:endParaRPr lang="en-US" sz="1800" dirty="0" smtClean="0">
              <a:solidFill>
                <a:schemeClr val="tx2"/>
              </a:solidFill>
            </a:endParaRPr>
          </a:p>
          <a:p>
            <a:pPr fontAlgn="ctr"/>
            <a:r>
              <a:rPr lang="en-US" sz="1800" dirty="0" smtClean="0">
                <a:solidFill>
                  <a:schemeClr val="tx2"/>
                </a:solidFill>
              </a:rPr>
              <a:t>End User		: 	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CENTRAL RESEARCH INSTITUTE FOR </a:t>
            </a:r>
          </a:p>
          <a:p>
            <a:pPr fontAlgn="ctr"/>
            <a:r>
              <a:rPr lang="pt-B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DRYLAND AGRICULTURE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</a:rPr>
              <a:t>Contractor		: 	</a:t>
            </a:r>
            <a:r>
              <a:rPr lang="en-US" sz="1600" dirty="0" smtClean="0">
                <a:solidFill>
                  <a:schemeClr val="tx2"/>
                </a:solidFill>
              </a:rPr>
              <a:t>NATIONAL COLATRAL MANAGEMENT SERVICES LTD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76896" y="1118316"/>
            <a:ext cx="5787986" cy="51054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marL="119063" indent="-119063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2pPr>
            <a:lvl3pPr marL="282575" indent="-168275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3pPr>
            <a:lvl4pPr marL="458788" indent="-1714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sz="1600"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4pPr>
            <a:lvl5pPr marL="625475" indent="-166688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</a:rPr>
              <a:t>Project </a:t>
            </a:r>
            <a:r>
              <a:rPr lang="en-US" sz="1600" dirty="0" smtClean="0">
                <a:solidFill>
                  <a:schemeClr val="accent6"/>
                </a:solidFill>
              </a:rPr>
              <a:t>		</a:t>
            </a:r>
            <a:r>
              <a:rPr lang="en-US" sz="1600" dirty="0">
                <a:solidFill>
                  <a:schemeClr val="accent6"/>
                </a:solidFill>
              </a:rPr>
              <a:t>	National Initiative on Climate Resilient </a:t>
            </a:r>
            <a:r>
              <a:rPr lang="en-US" sz="1600" dirty="0" smtClean="0">
                <a:solidFill>
                  <a:schemeClr val="accent6"/>
                </a:solidFill>
              </a:rPr>
              <a:t>					Agriculture – AWS </a:t>
            </a:r>
            <a:endParaRPr lang="en-US" sz="1600" dirty="0">
              <a:solidFill>
                <a:schemeClr val="accent6"/>
              </a:solidFill>
            </a:endParaRPr>
          </a:p>
          <a:p>
            <a:endParaRPr lang="en-US" sz="1600" b="1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Location	</a:t>
            </a:r>
            <a:r>
              <a:rPr lang="en-US" sz="1600" dirty="0" smtClean="0">
                <a:solidFill>
                  <a:schemeClr val="accent6"/>
                </a:solidFill>
              </a:rPr>
              <a:t>		India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Technology</a:t>
            </a:r>
            <a:r>
              <a:rPr lang="en-US" sz="1600" dirty="0" smtClean="0">
                <a:solidFill>
                  <a:schemeClr val="accent6"/>
                </a:solidFill>
              </a:rPr>
              <a:t>		Weather Monitoring with GPRS </a:t>
            </a:r>
            <a:r>
              <a:rPr lang="en-US" sz="1600" dirty="0" err="1" smtClean="0">
                <a:solidFill>
                  <a:schemeClr val="accent6"/>
                </a:solidFill>
              </a:rPr>
              <a:t>Commn</a:t>
            </a:r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Xylem Offer</a:t>
            </a:r>
            <a:r>
              <a:rPr lang="en-US" sz="1600" dirty="0" smtClean="0">
                <a:solidFill>
                  <a:schemeClr val="accent6"/>
                </a:solidFill>
              </a:rPr>
              <a:t>		100 WaterLOG Weather Stations							 </a:t>
            </a:r>
          </a:p>
        </p:txBody>
      </p:sp>
      <p:pic>
        <p:nvPicPr>
          <p:cNvPr id="5122" name="Picture 2" descr="C:\Users\sham\Documents\New Letterheads\Xylem Logos\ENG\WaterLog\JPG\WaterLog_Xylem_rg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9143" y="197149"/>
            <a:ext cx="1372677" cy="7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ham\Documents\Clients\CRIDA\Pictures\Photo01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5982" y="2506716"/>
            <a:ext cx="2565838" cy="342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2442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0" y="20412"/>
            <a:ext cx="9144000" cy="9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 fontAlgn="ctr"/>
            <a:endParaRPr lang="en-US" sz="1800" dirty="0" smtClean="0">
              <a:solidFill>
                <a:schemeClr val="tx2"/>
              </a:solidFill>
            </a:endParaRPr>
          </a:p>
          <a:p>
            <a:pPr fontAlgn="ctr"/>
            <a:r>
              <a:rPr lang="en-US" sz="1800" dirty="0" smtClean="0">
                <a:solidFill>
                  <a:schemeClr val="tx2"/>
                </a:solidFill>
              </a:rPr>
              <a:t>End User		: 	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NATIONAL CENTRE FOR SUSTAINABLE </a:t>
            </a:r>
          </a:p>
          <a:p>
            <a:pPr fontAlgn="ctr"/>
            <a:r>
              <a:rPr lang="pt-B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COASTAL MANAGEMENT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</a:rPr>
              <a:t>Contractor		: 	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76896" y="1118316"/>
            <a:ext cx="5787986" cy="51054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marL="119063" indent="-119063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2pPr>
            <a:lvl3pPr marL="282575" indent="-168275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3pPr>
            <a:lvl4pPr marL="458788" indent="-1714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sz="1600"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4pPr>
            <a:lvl5pPr marL="625475" indent="-166688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Project </a:t>
            </a:r>
            <a:r>
              <a:rPr lang="en-US" sz="1600" dirty="0" smtClean="0">
                <a:solidFill>
                  <a:schemeClr val="accent6"/>
                </a:solidFill>
              </a:rPr>
              <a:t>			ICZM PROJECT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Location	</a:t>
            </a:r>
            <a:r>
              <a:rPr lang="en-US" sz="1600" dirty="0" smtClean="0">
                <a:solidFill>
                  <a:schemeClr val="accent6"/>
                </a:solidFill>
              </a:rPr>
              <a:t>		Chennai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Technology</a:t>
            </a:r>
            <a:r>
              <a:rPr lang="en-US" sz="1600" dirty="0" smtClean="0">
                <a:solidFill>
                  <a:schemeClr val="accent6"/>
                </a:solidFill>
              </a:rPr>
              <a:t>		Coastal Current, Water Quality, Wave &amp; 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Tide monitoring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Xylem Offer</a:t>
            </a:r>
            <a:r>
              <a:rPr lang="en-US" sz="1600" dirty="0" smtClean="0">
                <a:solidFill>
                  <a:schemeClr val="accent6"/>
                </a:solidFill>
              </a:rPr>
              <a:t>		5 YSI EMM 68 Buoys with EXO Sonde					2 YSI EXO Sonde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4 SonTek ADCPs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4 SonTek Hydra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6 Aanderaa RCMs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6 Aanderaa WTR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		3 Aanderaa DCS</a:t>
            </a: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accent6"/>
              </a:solidFill>
            </a:endParaRPr>
          </a:p>
        </p:txBody>
      </p:sp>
      <p:pic>
        <p:nvPicPr>
          <p:cNvPr id="9218" name="Picture 2" descr="C:\Users\sham\Documents\New Letterheads\Xylem Logos\ENG\YSI\JPG\YSI_Xylem_rg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8652" y="834528"/>
            <a:ext cx="1828800" cy="16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ham\Documents\New Letterheads\Xylem Logos\ENG\SonTek\JPG\SonTek_Xylem_rg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2546" y="2639604"/>
            <a:ext cx="1914906" cy="13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ham\Documents\New Letterheads\Xylem Logos\ENG\AADI\JPG\AADI_Xylem_rg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3697" y="4292294"/>
            <a:ext cx="2933755" cy="149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5706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0" y="20412"/>
            <a:ext cx="9144000" cy="90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 fontAlgn="ctr"/>
            <a:endParaRPr lang="en-US" sz="1800" dirty="0" smtClean="0">
              <a:solidFill>
                <a:schemeClr val="tx2"/>
              </a:solidFill>
            </a:endParaRPr>
          </a:p>
          <a:p>
            <a:pPr fontAlgn="ctr"/>
            <a:r>
              <a:rPr lang="en-US" sz="1800" dirty="0" smtClean="0">
                <a:solidFill>
                  <a:schemeClr val="tx2"/>
                </a:solidFill>
              </a:rPr>
              <a:t>End User		: 	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VARIOUS INDUSTRIES AFFECTED BY </a:t>
            </a:r>
          </a:p>
          <a:p>
            <a:pPr fontAlgn="ctr"/>
            <a:r>
              <a:rPr lang="pt-B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CPCB REGULATIONS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76896" y="1118316"/>
            <a:ext cx="5787986" cy="51054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defRPr sz="2200" kern="1200">
                <a:solidFill>
                  <a:schemeClr val="bg2"/>
                </a:solidFill>
                <a:latin typeface="Arial"/>
                <a:ea typeface="ヒラギノ角ゴ Pro W3" pitchFamily="-112" charset="-128"/>
                <a:cs typeface="Arial"/>
              </a:defRPr>
            </a:lvl1pPr>
            <a:lvl2pPr marL="119063" indent="-119063" algn="l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2pPr>
            <a:lvl3pPr marL="282575" indent="-168275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3pPr>
            <a:lvl4pPr marL="458788" indent="-171450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sz="1600"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4pPr>
            <a:lvl5pPr marL="625475" indent="-166688" algn="l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Lucida Grande" pitchFamily="-109" charset="0"/>
              <a:buChar char="-"/>
              <a:defRPr kern="1200">
                <a:solidFill>
                  <a:schemeClr val="tx1"/>
                </a:solidFill>
                <a:latin typeface="Arial"/>
                <a:ea typeface="ヒラギノ角ゴ Pro W3" pitchFamily="-112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accent6"/>
                </a:solidFill>
              </a:rPr>
              <a:t>Project </a:t>
            </a:r>
            <a:r>
              <a:rPr lang="en-US" sz="1600" dirty="0">
                <a:solidFill>
                  <a:schemeClr val="accent6"/>
                </a:solidFill>
              </a:rPr>
              <a:t>			</a:t>
            </a:r>
            <a:r>
              <a:rPr lang="en-US" sz="1600" dirty="0" smtClean="0">
                <a:solidFill>
                  <a:schemeClr val="accent6"/>
                </a:solidFill>
              </a:rPr>
              <a:t>Online Effluent Water Quality Monitoring 				System </a:t>
            </a:r>
            <a:endParaRPr lang="en-US" sz="1600" dirty="0">
              <a:solidFill>
                <a:schemeClr val="accent6"/>
              </a:solidFill>
            </a:endParaRP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Location	</a:t>
            </a:r>
            <a:r>
              <a:rPr lang="en-US" sz="1600" dirty="0" smtClean="0">
                <a:solidFill>
                  <a:schemeClr val="accent6"/>
                </a:solidFill>
              </a:rPr>
              <a:t>		All over India </a:t>
            </a:r>
          </a:p>
          <a:p>
            <a:endParaRPr lang="en-US" sz="1600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6"/>
                </a:solidFill>
              </a:rPr>
              <a:t>Technology</a:t>
            </a:r>
            <a:r>
              <a:rPr lang="en-US" sz="1600" dirty="0" smtClean="0">
                <a:solidFill>
                  <a:schemeClr val="accent6"/>
                </a:solidFill>
              </a:rPr>
              <a:t>		Online BOD / COD monitoring					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Xylem Offer</a:t>
            </a:r>
            <a:r>
              <a:rPr lang="en-US" sz="1600" dirty="0" smtClean="0">
                <a:solidFill>
                  <a:schemeClr val="accent6"/>
                </a:solidFill>
              </a:rPr>
              <a:t>		WTW IQSN System  </a:t>
            </a:r>
          </a:p>
          <a:p>
            <a:endParaRPr lang="en-US" sz="1600" b="1" dirty="0" smtClean="0">
              <a:solidFill>
                <a:schemeClr val="accent6"/>
              </a:solidFill>
            </a:endParaRPr>
          </a:p>
        </p:txBody>
      </p:sp>
      <p:pic>
        <p:nvPicPr>
          <p:cNvPr id="10242" name="Picture 2" descr="C:\Users\sham\Documents\New Letterheads\Xylem Logos\ENG\WTW\JPG\WTW_Xylem_rg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4793" y="132669"/>
            <a:ext cx="2347694" cy="79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961" y="1373954"/>
            <a:ext cx="2937357" cy="459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3034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6776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2205" cy="612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209" y="3251248"/>
            <a:ext cx="4823790" cy="284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736035" y="4638261"/>
            <a:ext cx="3048000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 Ground Water Monitoring</a:t>
            </a:r>
          </a:p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5" descr="pH dataloggers,pH data logger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7279" y="0"/>
            <a:ext cx="2619214" cy="3313043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2875" y="5669829"/>
            <a:ext cx="1925386" cy="30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1566" y="5685182"/>
            <a:ext cx="719463" cy="73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1394" y="0"/>
            <a:ext cx="2442605" cy="32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 descr="Chatter m logo fra ove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243" y="2191713"/>
            <a:ext cx="1854853" cy="139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37544" y="6043863"/>
            <a:ext cx="1076047" cy="41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5440" cy="615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24134" y="0"/>
            <a:ext cx="3489400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Irrigation &amp; water channels 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776" y="1191572"/>
            <a:ext cx="1208739" cy="48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3152" y="1435552"/>
            <a:ext cx="1789173" cy="31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20110314 _ 3-4 view.t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6111" y="867318"/>
            <a:ext cx="3319471" cy="2777219"/>
          </a:xfrm>
          <a:prstGeom prst="rect">
            <a:avLst/>
          </a:prstGeom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7102" y="4383992"/>
            <a:ext cx="1863466" cy="161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955" y="2600674"/>
            <a:ext cx="2133600" cy="107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 descr="Z:\mcook\Pictures Yuma\IMG00073-20110627-092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3346" y="4569437"/>
            <a:ext cx="1905000" cy="1428750"/>
          </a:xfrm>
          <a:prstGeom prst="rect">
            <a:avLst/>
          </a:prstGeom>
          <a:noFill/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918" y="3880121"/>
            <a:ext cx="3281475" cy="211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955" y="1099620"/>
            <a:ext cx="21336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68834" y="983722"/>
            <a:ext cx="1076047" cy="41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Expert 3400 uden gevind"/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83"/>
          <a:stretch>
            <a:fillRect/>
          </a:stretch>
        </p:blipFill>
        <p:spPr bwMode="auto">
          <a:xfrm>
            <a:off x="8402002" y="3273243"/>
            <a:ext cx="833438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914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511298" y="0"/>
            <a:ext cx="4632702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Drinking Water &amp; Water Reservoirs</a:t>
            </a:r>
          </a:p>
          <a:p>
            <a:pPr>
              <a:spcBef>
                <a:spcPct val="50000"/>
              </a:spcBef>
            </a:pP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596" y="1146919"/>
            <a:ext cx="1281689" cy="49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779" y="1239838"/>
            <a:ext cx="2033764" cy="32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192055"/>
            <a:ext cx="3158122" cy="420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9887" y="3415965"/>
            <a:ext cx="3981189" cy="298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2108" y="4624359"/>
            <a:ext cx="2961892" cy="177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467544" y="0"/>
            <a:ext cx="4632702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Waste Water Monitoring and Control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0102" y="1139687"/>
            <a:ext cx="2564295" cy="41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81405"/>
            <a:ext cx="1686114" cy="177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7060 model 2006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365" y="3616889"/>
            <a:ext cx="704873" cy="300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0425" y="1139687"/>
            <a:ext cx="10795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211" y="5053228"/>
            <a:ext cx="1276546" cy="155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GB Udstillingsplancher Shuttle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58094" y="4493389"/>
            <a:ext cx="1467548" cy="2277265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4759" y="0"/>
            <a:ext cx="5779242" cy="30221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12" descr="water-pollu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8115" cy="2968701"/>
          </a:xfrm>
          <a:prstGeom prst="rect">
            <a:avLst/>
          </a:prstGeom>
          <a:noFill/>
        </p:spPr>
      </p:pic>
      <p:pic>
        <p:nvPicPr>
          <p:cNvPr id="7" name="Picture 10" descr="Bild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0775" y="2975674"/>
            <a:ext cx="3153225" cy="2533275"/>
          </a:xfrm>
          <a:prstGeom prst="rect">
            <a:avLst/>
          </a:prstGeom>
          <a:noFill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24135" y="0"/>
            <a:ext cx="3032110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Effluent &amp; River Monitoring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75674"/>
            <a:ext cx="3240505" cy="254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084" y="2946724"/>
            <a:ext cx="2904167" cy="25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0407" y="1064073"/>
            <a:ext cx="1954693" cy="31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268" y="1033670"/>
            <a:ext cx="676715" cy="68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http://www.xylemanalytics.com/images/logos/WaterLog_rgb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1726" y="1443484"/>
            <a:ext cx="1072053" cy="3723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1217</Words>
  <Application>Microsoft Office PowerPoint</Application>
  <PresentationFormat>On-screen Show (4:3)</PresentationFormat>
  <Paragraphs>310</Paragraphs>
  <Slides>45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Custom Design</vt:lpstr>
      <vt:lpstr>1_Custom Design</vt:lpstr>
      <vt:lpstr>Xylem Analytics Environmental Monitoring  Systems &amp; Solution</vt:lpstr>
      <vt:lpstr>Water Infrastructure : </vt:lpstr>
      <vt:lpstr>Xylem Analytics Overview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Floating platforms tethered boats</vt:lpstr>
      <vt:lpstr>Cableway I</vt:lpstr>
      <vt:lpstr>Cableway remote controls</vt:lpstr>
      <vt:lpstr>Bridge</vt:lpstr>
      <vt:lpstr>Slide 21</vt:lpstr>
      <vt:lpstr>Hydrosurveyor M9:</vt:lpstr>
      <vt:lpstr>Slide 23</vt:lpstr>
      <vt:lpstr>Slide 24</vt:lpstr>
      <vt:lpstr>Slide 25</vt:lpstr>
      <vt:lpstr>Slide 26</vt:lpstr>
      <vt:lpstr>EXO Sondes</vt:lpstr>
      <vt:lpstr>Inside</vt:lpstr>
      <vt:lpstr>Features You’ll Find Only with EXO</vt:lpstr>
      <vt:lpstr>Smart Ports</vt:lpstr>
      <vt:lpstr>Smart Sensors</vt:lpstr>
      <vt:lpstr>Introducing the YSI ProDSS</vt:lpstr>
      <vt:lpstr>ProDSS – a mix of two technologies</vt:lpstr>
      <vt:lpstr>ProDSS – field worthy</vt:lpstr>
      <vt:lpstr>ProDSS – Smart handheld</vt:lpstr>
      <vt:lpstr>Xylem Analytics - Capabilities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Thank you!</vt:lpstr>
    </vt:vector>
  </TitlesOfParts>
  <Company>ITT Corporation HQ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Investor &amp; Analyst Day October 13, 2011</dc:title>
  <dc:creator>desousap</dc:creator>
  <cp:lastModifiedBy>akbansal</cp:lastModifiedBy>
  <cp:revision>349</cp:revision>
  <dcterms:created xsi:type="dcterms:W3CDTF">2011-09-28T17:56:16Z</dcterms:created>
  <dcterms:modified xsi:type="dcterms:W3CDTF">2016-11-16T10:12:12Z</dcterms:modified>
</cp:coreProperties>
</file>